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3" r:id="rId2"/>
    <p:sldMasterId id="2147483660" r:id="rId3"/>
  </p:sldMasterIdLst>
  <p:notesMasterIdLst>
    <p:notesMasterId r:id="rId8"/>
  </p:notesMasterIdLst>
  <p:sldIdLst>
    <p:sldId id="256" r:id="rId4"/>
    <p:sldId id="267" r:id="rId5"/>
    <p:sldId id="278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CC"/>
    <a:srgbClr val="3399FF"/>
    <a:srgbClr val="FF9999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103FE5-75B2-4709-9B2C-715FF63AEF38}" v="2998" dt="2018-02-15T20:10:41.3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63" autoAdjust="0"/>
    <p:restoredTop sz="94567"/>
  </p:normalViewPr>
  <p:slideViewPr>
    <p:cSldViewPr snapToGrid="0" snapToObjects="1">
      <p:cViewPr varScale="1">
        <p:scale>
          <a:sx n="59" d="100"/>
          <a:sy n="59" d="100"/>
        </p:scale>
        <p:origin x="45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9" d="100"/>
          <a:sy n="149" d="100"/>
        </p:scale>
        <p:origin x="496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B2B58-DA01-6A46-AEEB-590602B5B3C6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8A3D38-493C-6644-B1F2-D82D87C65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39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A3D38-493C-6644-B1F2-D82D87C65A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6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07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56181"/>
            <a:ext cx="10515600" cy="401110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00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072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3598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4657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734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222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1207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2598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32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56181"/>
            <a:ext cx="10515600" cy="40111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522105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006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615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353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59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1239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055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56181"/>
            <a:ext cx="10515600" cy="40111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367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7563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428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13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56181"/>
            <a:ext cx="10515600" cy="40111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153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051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11655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6428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7438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56181"/>
            <a:ext cx="10515600" cy="401110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9156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048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576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720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75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313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9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9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6562"/>
            <a:ext cx="707010" cy="70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494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3959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BIOTS 2018 ETH Zürich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556181"/>
            <a:ext cx="10515600" cy="40111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A04B9-6172-EE45-B9D0-CCADF948711F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DDFA9-9ADF-7F44-A296-C892D5563FA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95912"/>
            <a:ext cx="12196766" cy="1451996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40616" y="6413698"/>
            <a:ext cx="48335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otham Medium Regular" charset="0"/>
                <a:ea typeface="Gotham Medium Regular" charset="0"/>
                <a:cs typeface="Gotham Medium Regular" charset="0"/>
              </a:rPr>
              <a:t>BIOTS 2018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863187" y="6413698"/>
            <a:ext cx="2188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Gotham Medium Regular" charset="0"/>
                <a:ea typeface="Gotham Medium Regular" charset="0"/>
                <a:cs typeface="Gotham Medium Regular" charset="0"/>
              </a:rPr>
              <a:t>ETH Zürich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6562"/>
            <a:ext cx="707010" cy="70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074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7A9D562D-7963-405B-8571-F2440C88BD7A}"/>
              </a:ext>
            </a:extLst>
          </p:cNvPr>
          <p:cNvSpPr txBox="1">
            <a:spLocks/>
          </p:cNvSpPr>
          <p:nvPr userDrawn="1"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4522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Medium Regular" charset="0"/>
          <a:ea typeface="Gotham Medium Regular" charset="0"/>
          <a:cs typeface="Gotham Medium Regular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microsoft.com/office/2007/relationships/hdphoto" Target="../media/hdphoto2.wdp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C932B2D-D835-46D2-9773-9D077CAB9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766" y="56562"/>
            <a:ext cx="2630044" cy="2630044"/>
          </a:xfrm>
          <a:prstGeom prst="rect">
            <a:avLst/>
          </a:prstGeom>
        </p:spPr>
      </p:pic>
      <p:pic>
        <p:nvPicPr>
          <p:cNvPr id="25" name="Picture 24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69662657-B131-45BB-ABFC-A889629E4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8968" y="5042729"/>
            <a:ext cx="3697244" cy="1502945"/>
          </a:xfrm>
          <a:prstGeom prst="rect">
            <a:avLst/>
          </a:prstGeom>
        </p:spPr>
      </p:pic>
      <p:sp>
        <p:nvSpPr>
          <p:cNvPr id="28" name="Flowchart: Manual Input 27">
            <a:extLst>
              <a:ext uri="{FF2B5EF4-FFF2-40B4-BE49-F238E27FC236}">
                <a16:creationId xmlns:a16="http://schemas.microsoft.com/office/drawing/2014/main" id="{A33E46C8-1D66-4FE8-9BA8-779F49D48740}"/>
              </a:ext>
            </a:extLst>
          </p:cNvPr>
          <p:cNvSpPr/>
          <p:nvPr/>
        </p:nvSpPr>
        <p:spPr>
          <a:xfrm rot="5400000" flipH="1">
            <a:off x="1286383" y="-1286382"/>
            <a:ext cx="6858000" cy="9430766"/>
          </a:xfrm>
          <a:prstGeom prst="flowChartManualInpu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03E49A11-898C-4B6C-AF55-CC162BA2747C}"/>
              </a:ext>
            </a:extLst>
          </p:cNvPr>
          <p:cNvSpPr txBox="1">
            <a:spLocks/>
          </p:cNvSpPr>
          <p:nvPr/>
        </p:nvSpPr>
        <p:spPr>
          <a:xfrm>
            <a:off x="0" y="2186797"/>
            <a:ext cx="8851825" cy="2833396"/>
          </a:xfrm>
          <a:prstGeom prst="rect">
            <a:avLst/>
          </a:prstGeom>
          <a:solidFill>
            <a:schemeClr val="bg1"/>
          </a:solidFill>
        </p:spPr>
        <p:txBody>
          <a:bodyPr anchor="t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77800"/>
            <a:endParaRPr lang="en-US" sz="4000" dirty="0">
              <a:solidFill>
                <a:schemeClr val="accent1">
                  <a:lumMod val="50000"/>
                </a:schemeClr>
              </a:solidFill>
              <a:latin typeface="Arial" charset="0"/>
              <a:cs typeface="Arial" charset="0"/>
            </a:endParaRPr>
          </a:p>
          <a:p>
            <a:pPr marL="177800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   </a:t>
            </a:r>
            <a:r>
              <a:rPr lang="en-US" sz="4000" dirty="0" err="1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hainge</a:t>
            </a: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 </a:t>
            </a:r>
            <a:r>
              <a:rPr lang="de-CH" sz="4000" dirty="0" err="1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search</a:t>
            </a:r>
            <a:r>
              <a:rPr lang="de-CH" sz="4000" dirty="0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 </a:t>
            </a:r>
            <a:r>
              <a:rPr lang="de-CH" sz="4000" dirty="0" err="1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engine</a:t>
            </a:r>
            <a:r>
              <a:rPr lang="de-CH" sz="4000" dirty="0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+mj-ea"/>
                <a:cs typeface="+mj-ea"/>
              </a:rPr>
            </a:b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+mj-ea"/>
                <a:cs typeface="+mj-ea"/>
              </a:rPr>
            </a:br>
            <a:r>
              <a:rPr lang="de-CH" sz="4000" dirty="0">
                <a:solidFill>
                  <a:schemeClr val="accent1">
                    <a:lumMod val="50000"/>
                  </a:schemeClr>
                </a:solidFill>
                <a:latin typeface="Arial" charset="0"/>
                <a:cs typeface="Arial" charset="0"/>
              </a:rPr>
              <a:t>@FuturICT 2.0 Challenge  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+mj-ea"/>
                <a:cs typeface="+mj-ea"/>
              </a:rPr>
            </a:br>
            <a:endParaRPr lang="de-CH" sz="4000" dirty="0">
              <a:solidFill>
                <a:schemeClr val="accent1">
                  <a:lumMod val="50000"/>
                </a:schemeClr>
              </a:solidFill>
              <a:latin typeface="Arial" charset="0"/>
              <a:cs typeface="Arial" charset="0"/>
            </a:endParaRPr>
          </a:p>
          <a:p>
            <a:pPr marL="177800"/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+mj-ea"/>
                <a:cs typeface="+mj-ea"/>
              </a:rPr>
            </a:br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Team:	Andreas Kuster, Irina Lang, Karin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Holzhauser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, </a:t>
            </a:r>
          </a:p>
          <a:p>
            <a:pPr marL="177800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	Mark Straub, Sandra Lozano,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Tuân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Pham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Huu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  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7644C7B-043C-46CA-91F2-AE0948FA8ABA}"/>
              </a:ext>
            </a:extLst>
          </p:cNvPr>
          <p:cNvSpPr/>
          <p:nvPr/>
        </p:nvSpPr>
        <p:spPr>
          <a:xfrm>
            <a:off x="10320159" y="760791"/>
            <a:ext cx="1146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>
                <a:solidFill>
                  <a:schemeClr val="bg1"/>
                </a:solidFill>
              </a:rPr>
              <a:t>BIOT 2018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03031E-85E5-4D39-AEB8-6C6588C5186F}"/>
              </a:ext>
            </a:extLst>
          </p:cNvPr>
          <p:cNvSpPr txBox="1"/>
          <p:nvPr/>
        </p:nvSpPr>
        <p:spPr>
          <a:xfrm>
            <a:off x="215788" y="5874383"/>
            <a:ext cx="7048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Lucida Handwriting" panose="03010101010101010101" pitchFamily="66" charset="0"/>
              </a:rPr>
              <a:t>« The attempt to break the monopoly »</a:t>
            </a:r>
          </a:p>
        </p:txBody>
      </p:sp>
      <p:pic>
        <p:nvPicPr>
          <p:cNvPr id="8" name="Picture 20" descr="vending machine for sale">
            <a:extLst>
              <a:ext uri="{FF2B5EF4-FFF2-40B4-BE49-F238E27FC236}">
                <a16:creationId xmlns:a16="http://schemas.microsoft.com/office/drawing/2014/main" id="{FA61B57E-436F-4062-94C7-E4EADAEDB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43967">
            <a:off x="111087" y="2395933"/>
            <a:ext cx="705905" cy="705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231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Down 1">
            <a:extLst>
              <a:ext uri="{FF2B5EF4-FFF2-40B4-BE49-F238E27FC236}">
                <a16:creationId xmlns:a16="http://schemas.microsoft.com/office/drawing/2014/main" id="{21E92E82-1B50-4F94-BD10-ADF2287DB861}"/>
              </a:ext>
            </a:extLst>
          </p:cNvPr>
          <p:cNvSpPr/>
          <p:nvPr/>
        </p:nvSpPr>
        <p:spPr>
          <a:xfrm>
            <a:off x="10664214" y="2432532"/>
            <a:ext cx="237769" cy="1800000"/>
          </a:xfrm>
          <a:prstGeom prst="down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4" name="Arrow: Down 113">
            <a:extLst>
              <a:ext uri="{FF2B5EF4-FFF2-40B4-BE49-F238E27FC236}">
                <a16:creationId xmlns:a16="http://schemas.microsoft.com/office/drawing/2014/main" id="{F2D039CD-07AA-4E96-8912-225EBD70E079}"/>
              </a:ext>
            </a:extLst>
          </p:cNvPr>
          <p:cNvSpPr/>
          <p:nvPr/>
        </p:nvSpPr>
        <p:spPr>
          <a:xfrm rot="10800000">
            <a:off x="11076054" y="2445784"/>
            <a:ext cx="225730" cy="1937182"/>
          </a:xfrm>
          <a:prstGeom prst="down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8" name="Arrow: Down 117">
            <a:extLst>
              <a:ext uri="{FF2B5EF4-FFF2-40B4-BE49-F238E27FC236}">
                <a16:creationId xmlns:a16="http://schemas.microsoft.com/office/drawing/2014/main" id="{88B51B27-4B4C-4862-8A7C-151CB14913F5}"/>
              </a:ext>
            </a:extLst>
          </p:cNvPr>
          <p:cNvSpPr/>
          <p:nvPr/>
        </p:nvSpPr>
        <p:spPr>
          <a:xfrm>
            <a:off x="7690834" y="2445318"/>
            <a:ext cx="237769" cy="1584000"/>
          </a:xfrm>
          <a:prstGeom prst="down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9" name="Arrow: Down 118">
            <a:extLst>
              <a:ext uri="{FF2B5EF4-FFF2-40B4-BE49-F238E27FC236}">
                <a16:creationId xmlns:a16="http://schemas.microsoft.com/office/drawing/2014/main" id="{2AE52BE0-38BD-4718-A507-62038A39B552}"/>
              </a:ext>
            </a:extLst>
          </p:cNvPr>
          <p:cNvSpPr/>
          <p:nvPr/>
        </p:nvSpPr>
        <p:spPr>
          <a:xfrm rot="10800000">
            <a:off x="7328093" y="2484835"/>
            <a:ext cx="285797" cy="1587219"/>
          </a:xfrm>
          <a:prstGeom prst="down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DC3AA6B2-A115-4DFA-B6E4-4A1D6031C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187" y="270891"/>
            <a:ext cx="11336931" cy="557297"/>
          </a:xfrm>
        </p:spPr>
        <p:txBody>
          <a:bodyPr anchor="t">
            <a:normAutofit/>
          </a:bodyPr>
          <a:lstStyle/>
          <a:p>
            <a:r>
              <a:rPr lang="de-CH" sz="2800" b="1" dirty="0">
                <a:solidFill>
                  <a:srgbClr val="0099CC"/>
                </a:solidFill>
                <a:ea typeface="Gotham Medium Regular" charset="0"/>
                <a:cs typeface="Gotham Medium Regular" charset="0"/>
              </a:rPr>
              <a:t>chainge</a:t>
            </a:r>
            <a:r>
              <a:rPr lang="de-CH" sz="2800" dirty="0">
                <a:solidFill>
                  <a:srgbClr val="0099CC"/>
                </a:solidFill>
                <a:ea typeface="Gotham Medium Regular" charset="0"/>
                <a:cs typeface="Gotham Medium Regular" charset="0"/>
              </a:rPr>
              <a:t> to a community consensus search engine </a:t>
            </a:r>
            <a:endParaRPr lang="en-US" sz="2800" dirty="0">
              <a:solidFill>
                <a:srgbClr val="0099CC"/>
              </a:solidFill>
              <a:latin typeface="+mn-lt"/>
              <a:ea typeface="Gotham Medium Regular" charset="0"/>
              <a:cs typeface="Calibri"/>
            </a:endParaRPr>
          </a:p>
        </p:txBody>
      </p:sp>
      <p:pic>
        <p:nvPicPr>
          <p:cNvPr id="7" name="Picture 6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F9C19347-A092-487B-A19E-A79846B6E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7274" y="6323033"/>
            <a:ext cx="1314725" cy="534441"/>
          </a:xfrm>
          <a:prstGeom prst="rect">
            <a:avLst/>
          </a:prstGeom>
        </p:spPr>
      </p:pic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7D6ADD63-1895-4FAE-A570-08C2CDCDCCF9}"/>
              </a:ext>
            </a:extLst>
          </p:cNvPr>
          <p:cNvSpPr txBox="1">
            <a:spLocks/>
          </p:cNvSpPr>
          <p:nvPr/>
        </p:nvSpPr>
        <p:spPr>
          <a:xfrm>
            <a:off x="331187" y="1801754"/>
            <a:ext cx="5712509" cy="43988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de-CH" sz="2200" dirty="0" err="1">
                <a:solidFill>
                  <a:schemeClr val="accent1">
                    <a:lumMod val="50000"/>
                  </a:schemeClr>
                </a:solidFill>
                <a:latin typeface="+mn-lt"/>
              </a:rPr>
              <a:t>embrace</a:t>
            </a:r>
            <a:r>
              <a:rPr lang="de-CH" sz="22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 </a:t>
            </a:r>
            <a:r>
              <a:rPr lang="de-CH" sz="2200" dirty="0" err="1">
                <a:solidFill>
                  <a:schemeClr val="accent1">
                    <a:lumMod val="50000"/>
                  </a:schemeClr>
                </a:solidFill>
                <a:latin typeface="+mn-lt"/>
              </a:rPr>
              <a:t>the</a:t>
            </a:r>
            <a:r>
              <a:rPr lang="de-CH" sz="22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 </a:t>
            </a:r>
            <a:r>
              <a:rPr lang="de-CH" sz="2200" dirty="0" err="1">
                <a:solidFill>
                  <a:schemeClr val="accent1">
                    <a:lumMod val="50000"/>
                  </a:schemeClr>
                </a:solidFill>
                <a:latin typeface="+mn-lt"/>
              </a:rPr>
              <a:t>variety</a:t>
            </a:r>
            <a:r>
              <a:rPr lang="de-CH" sz="22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 of opinions by providing access to unscencored information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de-CH" sz="22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provide an alternative to money driven search engines</a:t>
            </a:r>
            <a:endParaRPr lang="de-CH" sz="2200" dirty="0">
              <a:solidFill>
                <a:schemeClr val="accent1">
                  <a:lumMod val="50000"/>
                </a:schemeClr>
              </a:solidFill>
              <a:latin typeface="+mn-lt"/>
              <a:cs typeface="Calibri"/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de-CH" sz="2200" dirty="0">
                <a:solidFill>
                  <a:schemeClr val="accent1">
                    <a:lumMod val="50000"/>
                  </a:schemeClr>
                </a:solidFill>
                <a:latin typeface="+mn-lt"/>
                <a:ea typeface="Arial" charset="0"/>
                <a:cs typeface="Arial" charset="0"/>
              </a:rPr>
              <a:t>offer a clear and comprehensive evaluation and ranking process of websites</a:t>
            </a:r>
            <a:endParaRPr lang="de-CH" sz="2200" dirty="0">
              <a:solidFill>
                <a:schemeClr val="accent1">
                  <a:lumMod val="50000"/>
                </a:schemeClr>
              </a:solidFill>
              <a:latin typeface="+mn-lt"/>
              <a:ea typeface="Arial" charset="0"/>
              <a:cs typeface="Calibri"/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de-CH" sz="2200" dirty="0">
                <a:solidFill>
                  <a:schemeClr val="accent1">
                    <a:lumMod val="50000"/>
                  </a:schemeClr>
                </a:solidFill>
                <a:latin typeface="+mn-lt"/>
                <a:ea typeface="Arial" charset="0"/>
                <a:cs typeface="Arial" charset="0"/>
              </a:rPr>
              <a:t>build a community to increase reliability, quality and diversity of information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de-CH" sz="2200" dirty="0">
                <a:solidFill>
                  <a:schemeClr val="accent1">
                    <a:lumMod val="50000"/>
                  </a:schemeClr>
                </a:solidFill>
                <a:latin typeface="+mn-lt"/>
                <a:cs typeface="Calibri"/>
              </a:rPr>
              <a:t>create an blockchain based ranking engine 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70553522-AEC0-4AB5-BA55-ECA70B051647}"/>
              </a:ext>
            </a:extLst>
          </p:cNvPr>
          <p:cNvSpPr txBox="1">
            <a:spLocks/>
          </p:cNvSpPr>
          <p:nvPr/>
        </p:nvSpPr>
        <p:spPr>
          <a:xfrm>
            <a:off x="331187" y="1358310"/>
            <a:ext cx="5157787" cy="823912"/>
          </a:xfrm>
          <a:prstGeom prst="rect">
            <a:avLst/>
          </a:prstGeom>
        </p:spPr>
        <p:txBody>
          <a:bodyPr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CH" sz="2400" b="1" dirty="0" err="1">
                <a:solidFill>
                  <a:srgbClr val="0099CC"/>
                </a:solidFill>
                <a:latin typeface="+mn-lt"/>
              </a:rPr>
              <a:t>We</a:t>
            </a:r>
            <a:r>
              <a:rPr lang="de-CH" sz="2400" b="1" dirty="0">
                <a:solidFill>
                  <a:srgbClr val="0099CC"/>
                </a:solidFill>
                <a:latin typeface="+mn-lt"/>
              </a:rPr>
              <a:t> </a:t>
            </a:r>
            <a:r>
              <a:rPr lang="de-CH" sz="2400" b="1" dirty="0" err="1">
                <a:solidFill>
                  <a:srgbClr val="0099CC"/>
                </a:solidFill>
                <a:latin typeface="+mn-lt"/>
              </a:rPr>
              <a:t>want</a:t>
            </a:r>
            <a:r>
              <a:rPr lang="de-CH" sz="2400" b="1" dirty="0">
                <a:solidFill>
                  <a:srgbClr val="0099CC"/>
                </a:solidFill>
                <a:latin typeface="+mn-lt"/>
                <a:cs typeface="Calibri"/>
              </a:rPr>
              <a:t> </a:t>
            </a:r>
            <a:r>
              <a:rPr lang="de-CH" sz="2400" b="1" dirty="0" err="1">
                <a:solidFill>
                  <a:srgbClr val="0099CC"/>
                </a:solidFill>
                <a:latin typeface="+mn-lt"/>
                <a:cs typeface="Calibri"/>
              </a:rPr>
              <a:t>to</a:t>
            </a:r>
            <a:endParaRPr lang="en-US" sz="2400" b="1" dirty="0">
              <a:solidFill>
                <a:srgbClr val="0099CC"/>
              </a:solidFill>
              <a:latin typeface="+mn-lt"/>
              <a:cs typeface="Calibri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52FC69-8179-4D4D-B109-50BF7CF4464C}"/>
              </a:ext>
            </a:extLst>
          </p:cNvPr>
          <p:cNvSpPr/>
          <p:nvPr/>
        </p:nvSpPr>
        <p:spPr>
          <a:xfrm>
            <a:off x="5930077" y="3956823"/>
            <a:ext cx="5935484" cy="2325899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4D38FB7-7E78-4188-AC10-17BD62739D4B}"/>
              </a:ext>
            </a:extLst>
          </p:cNvPr>
          <p:cNvGrpSpPr/>
          <p:nvPr/>
        </p:nvGrpSpPr>
        <p:grpSpPr>
          <a:xfrm>
            <a:off x="6362764" y="4575542"/>
            <a:ext cx="912192" cy="841382"/>
            <a:chOff x="4080532" y="3905062"/>
            <a:chExt cx="912192" cy="84138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C2597A7-9AF1-485F-833C-7ED6498CA7F4}"/>
                </a:ext>
              </a:extLst>
            </p:cNvPr>
            <p:cNvGrpSpPr/>
            <p:nvPr/>
          </p:nvGrpSpPr>
          <p:grpSpPr>
            <a:xfrm>
              <a:off x="4548100" y="3905062"/>
              <a:ext cx="224094" cy="394977"/>
              <a:chOff x="8569563" y="4078203"/>
              <a:chExt cx="339978" cy="652077"/>
            </a:xfrm>
          </p:grpSpPr>
          <p:sp>
            <p:nvSpPr>
              <p:cNvPr id="30" name="Rectangle: Top Corners Rounded 29">
                <a:extLst>
                  <a:ext uri="{FF2B5EF4-FFF2-40B4-BE49-F238E27FC236}">
                    <a16:creationId xmlns:a16="http://schemas.microsoft.com/office/drawing/2014/main" id="{92B247EC-A096-4017-BB9C-E6A0CDB0AB75}"/>
                  </a:ext>
                </a:extLst>
              </p:cNvPr>
              <p:cNvSpPr/>
              <p:nvPr/>
            </p:nvSpPr>
            <p:spPr>
              <a:xfrm>
                <a:off x="8574970" y="4363136"/>
                <a:ext cx="334571" cy="367144"/>
              </a:xfrm>
              <a:prstGeom prst="round2SameRect">
                <a:avLst>
                  <a:gd name="adj1" fmla="val 44340"/>
                  <a:gd name="adj2" fmla="val 0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61FFCF6B-A870-4958-ADF8-6EFD86F09374}"/>
                  </a:ext>
                </a:extLst>
              </p:cNvPr>
              <p:cNvSpPr/>
              <p:nvPr/>
            </p:nvSpPr>
            <p:spPr>
              <a:xfrm>
                <a:off x="8569563" y="4078203"/>
                <a:ext cx="334571" cy="332905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D9028EF-8BEE-4B34-8FE3-914A6A7D1BB4}"/>
                </a:ext>
              </a:extLst>
            </p:cNvPr>
            <p:cNvGrpSpPr/>
            <p:nvPr/>
          </p:nvGrpSpPr>
          <p:grpSpPr>
            <a:xfrm>
              <a:off x="4309176" y="3946268"/>
              <a:ext cx="224094" cy="394977"/>
              <a:chOff x="8569563" y="4078203"/>
              <a:chExt cx="339978" cy="652077"/>
            </a:xfrm>
          </p:grpSpPr>
          <p:sp>
            <p:nvSpPr>
              <p:cNvPr id="28" name="Rectangle: Top Corners Rounded 27">
                <a:extLst>
                  <a:ext uri="{FF2B5EF4-FFF2-40B4-BE49-F238E27FC236}">
                    <a16:creationId xmlns:a16="http://schemas.microsoft.com/office/drawing/2014/main" id="{648E161C-5C4C-46AE-8764-F48E67B569F2}"/>
                  </a:ext>
                </a:extLst>
              </p:cNvPr>
              <p:cNvSpPr/>
              <p:nvPr/>
            </p:nvSpPr>
            <p:spPr>
              <a:xfrm>
                <a:off x="8574970" y="4363136"/>
                <a:ext cx="334571" cy="367144"/>
              </a:xfrm>
              <a:prstGeom prst="round2SameRect">
                <a:avLst>
                  <a:gd name="adj1" fmla="val 44340"/>
                  <a:gd name="adj2" fmla="val 0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E58FB22A-87BA-4296-90C5-CC9543033166}"/>
                  </a:ext>
                </a:extLst>
              </p:cNvPr>
              <p:cNvSpPr/>
              <p:nvPr/>
            </p:nvSpPr>
            <p:spPr>
              <a:xfrm>
                <a:off x="8569563" y="4078203"/>
                <a:ext cx="334571" cy="332905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22A0598-BDC9-4440-BC04-22D57FD18D73}"/>
                </a:ext>
              </a:extLst>
            </p:cNvPr>
            <p:cNvGrpSpPr/>
            <p:nvPr/>
          </p:nvGrpSpPr>
          <p:grpSpPr>
            <a:xfrm>
              <a:off x="4080532" y="4047092"/>
              <a:ext cx="224094" cy="394977"/>
              <a:chOff x="8569563" y="4078203"/>
              <a:chExt cx="339978" cy="652077"/>
            </a:xfrm>
          </p:grpSpPr>
          <p:sp>
            <p:nvSpPr>
              <p:cNvPr id="26" name="Rectangle: Top Corners Rounded 25">
                <a:extLst>
                  <a:ext uri="{FF2B5EF4-FFF2-40B4-BE49-F238E27FC236}">
                    <a16:creationId xmlns:a16="http://schemas.microsoft.com/office/drawing/2014/main" id="{E5D95FD8-E53C-4FAD-93AE-791532EC364A}"/>
                  </a:ext>
                </a:extLst>
              </p:cNvPr>
              <p:cNvSpPr/>
              <p:nvPr/>
            </p:nvSpPr>
            <p:spPr>
              <a:xfrm>
                <a:off x="8574970" y="4363136"/>
                <a:ext cx="334571" cy="367144"/>
              </a:xfrm>
              <a:prstGeom prst="round2SameRect">
                <a:avLst>
                  <a:gd name="adj1" fmla="val 44340"/>
                  <a:gd name="adj2" fmla="val 0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FBF2714B-4E19-40D2-9FB1-20075CD593B9}"/>
                  </a:ext>
                </a:extLst>
              </p:cNvPr>
              <p:cNvSpPr/>
              <p:nvPr/>
            </p:nvSpPr>
            <p:spPr>
              <a:xfrm>
                <a:off x="8569563" y="4078203"/>
                <a:ext cx="334571" cy="332905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872EB9D-1A1F-4E24-8096-2F938E21644D}"/>
                </a:ext>
              </a:extLst>
            </p:cNvPr>
            <p:cNvGrpSpPr/>
            <p:nvPr/>
          </p:nvGrpSpPr>
          <p:grpSpPr>
            <a:xfrm>
              <a:off x="4768630" y="4147916"/>
              <a:ext cx="224094" cy="394977"/>
              <a:chOff x="8569563" y="4078203"/>
              <a:chExt cx="339978" cy="652077"/>
            </a:xfrm>
          </p:grpSpPr>
          <p:sp>
            <p:nvSpPr>
              <p:cNvPr id="24" name="Rectangle: Top Corners Rounded 23">
                <a:extLst>
                  <a:ext uri="{FF2B5EF4-FFF2-40B4-BE49-F238E27FC236}">
                    <a16:creationId xmlns:a16="http://schemas.microsoft.com/office/drawing/2014/main" id="{571936AF-1BDC-454B-AE3B-68E57E8F770D}"/>
                  </a:ext>
                </a:extLst>
              </p:cNvPr>
              <p:cNvSpPr/>
              <p:nvPr/>
            </p:nvSpPr>
            <p:spPr>
              <a:xfrm>
                <a:off x="8574970" y="4363136"/>
                <a:ext cx="334571" cy="367144"/>
              </a:xfrm>
              <a:prstGeom prst="round2SameRect">
                <a:avLst>
                  <a:gd name="adj1" fmla="val 44340"/>
                  <a:gd name="adj2" fmla="val 0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3A7DD01-B7BE-4F73-8E5F-DB490D6366B7}"/>
                  </a:ext>
                </a:extLst>
              </p:cNvPr>
              <p:cNvSpPr/>
              <p:nvPr/>
            </p:nvSpPr>
            <p:spPr>
              <a:xfrm>
                <a:off x="8569563" y="4078203"/>
                <a:ext cx="334571" cy="332905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D6B227C-BCB0-4FE4-B003-282936B726FF}"/>
                </a:ext>
              </a:extLst>
            </p:cNvPr>
            <p:cNvGrpSpPr/>
            <p:nvPr/>
          </p:nvGrpSpPr>
          <p:grpSpPr>
            <a:xfrm>
              <a:off x="4502654" y="4351467"/>
              <a:ext cx="224094" cy="394977"/>
              <a:chOff x="8569563" y="4078203"/>
              <a:chExt cx="339978" cy="652077"/>
            </a:xfrm>
          </p:grpSpPr>
          <p:sp>
            <p:nvSpPr>
              <p:cNvPr id="22" name="Rectangle: Top Corners Rounded 21">
                <a:extLst>
                  <a:ext uri="{FF2B5EF4-FFF2-40B4-BE49-F238E27FC236}">
                    <a16:creationId xmlns:a16="http://schemas.microsoft.com/office/drawing/2014/main" id="{128880C2-B2B4-4533-8935-D6BB9CECC68C}"/>
                  </a:ext>
                </a:extLst>
              </p:cNvPr>
              <p:cNvSpPr/>
              <p:nvPr/>
            </p:nvSpPr>
            <p:spPr>
              <a:xfrm>
                <a:off x="8574970" y="4363136"/>
                <a:ext cx="334571" cy="367144"/>
              </a:xfrm>
              <a:prstGeom prst="round2SameRect">
                <a:avLst>
                  <a:gd name="adj1" fmla="val 44340"/>
                  <a:gd name="adj2" fmla="val 0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E408D13F-F71F-4088-95A0-5465396EF20D}"/>
                  </a:ext>
                </a:extLst>
              </p:cNvPr>
              <p:cNvSpPr/>
              <p:nvPr/>
            </p:nvSpPr>
            <p:spPr>
              <a:xfrm>
                <a:off x="8569563" y="4078203"/>
                <a:ext cx="334571" cy="332905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F664881-357C-4F58-8EB8-7EA6F0BE2013}"/>
                </a:ext>
              </a:extLst>
            </p:cNvPr>
            <p:cNvGrpSpPr/>
            <p:nvPr/>
          </p:nvGrpSpPr>
          <p:grpSpPr>
            <a:xfrm>
              <a:off x="4170077" y="4349564"/>
              <a:ext cx="224094" cy="394977"/>
              <a:chOff x="8569563" y="4078203"/>
              <a:chExt cx="339978" cy="652077"/>
            </a:xfrm>
          </p:grpSpPr>
          <p:sp>
            <p:nvSpPr>
              <p:cNvPr id="20" name="Rectangle: Top Corners Rounded 19">
                <a:extLst>
                  <a:ext uri="{FF2B5EF4-FFF2-40B4-BE49-F238E27FC236}">
                    <a16:creationId xmlns:a16="http://schemas.microsoft.com/office/drawing/2014/main" id="{CFE36612-0B1C-4C10-B5F5-A5FBEE3367BD}"/>
                  </a:ext>
                </a:extLst>
              </p:cNvPr>
              <p:cNvSpPr/>
              <p:nvPr/>
            </p:nvSpPr>
            <p:spPr>
              <a:xfrm>
                <a:off x="8574970" y="4363136"/>
                <a:ext cx="334571" cy="367144"/>
              </a:xfrm>
              <a:prstGeom prst="round2SameRect">
                <a:avLst>
                  <a:gd name="adj1" fmla="val 44340"/>
                  <a:gd name="adj2" fmla="val 0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23D5CB54-A9AC-4B9A-BC0C-71BC394B9BE7}"/>
                  </a:ext>
                </a:extLst>
              </p:cNvPr>
              <p:cNvSpPr/>
              <p:nvPr/>
            </p:nvSpPr>
            <p:spPr>
              <a:xfrm>
                <a:off x="8569563" y="4078203"/>
                <a:ext cx="334571" cy="332905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1635C61-3B02-4AA5-930A-81A7B3D16EF3}"/>
              </a:ext>
            </a:extLst>
          </p:cNvPr>
          <p:cNvGrpSpPr/>
          <p:nvPr/>
        </p:nvGrpSpPr>
        <p:grpSpPr>
          <a:xfrm>
            <a:off x="8124177" y="4878767"/>
            <a:ext cx="224094" cy="394977"/>
            <a:chOff x="8569563" y="4078203"/>
            <a:chExt cx="339978" cy="652077"/>
          </a:xfrm>
          <a:solidFill>
            <a:srgbClr val="92D050"/>
          </a:solidFill>
        </p:grpSpPr>
        <p:sp>
          <p:nvSpPr>
            <p:cNvPr id="33" name="Rectangle: Top Corners Rounded 32">
              <a:extLst>
                <a:ext uri="{FF2B5EF4-FFF2-40B4-BE49-F238E27FC236}">
                  <a16:creationId xmlns:a16="http://schemas.microsoft.com/office/drawing/2014/main" id="{5B5B01E5-90BE-4A3B-8D86-4A62778ADECD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B0748D4-9AD2-4F78-8E47-521255583201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7862433-2B8D-4AA7-8681-7300ED658C22}"/>
              </a:ext>
            </a:extLst>
          </p:cNvPr>
          <p:cNvGrpSpPr/>
          <p:nvPr/>
        </p:nvGrpSpPr>
        <p:grpSpPr>
          <a:xfrm>
            <a:off x="7885253" y="4919973"/>
            <a:ext cx="224094" cy="394977"/>
            <a:chOff x="8569563" y="4078203"/>
            <a:chExt cx="339978" cy="652077"/>
          </a:xfrm>
          <a:solidFill>
            <a:srgbClr val="92D050"/>
          </a:solidFill>
        </p:grpSpPr>
        <p:sp>
          <p:nvSpPr>
            <p:cNvPr id="36" name="Rectangle: Top Corners Rounded 35">
              <a:extLst>
                <a:ext uri="{FF2B5EF4-FFF2-40B4-BE49-F238E27FC236}">
                  <a16:creationId xmlns:a16="http://schemas.microsoft.com/office/drawing/2014/main" id="{801A4D43-86EC-4803-B6AD-0E5DA655031A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19993E7-6671-4490-AE1E-15DB2F150F88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A8AD6F9-E078-49DA-B493-24EF6DA0604C}"/>
              </a:ext>
            </a:extLst>
          </p:cNvPr>
          <p:cNvGrpSpPr/>
          <p:nvPr/>
        </p:nvGrpSpPr>
        <p:grpSpPr>
          <a:xfrm>
            <a:off x="7656609" y="5020797"/>
            <a:ext cx="224094" cy="394977"/>
            <a:chOff x="8569563" y="4078203"/>
            <a:chExt cx="339978" cy="652077"/>
          </a:xfrm>
          <a:solidFill>
            <a:srgbClr val="92D050"/>
          </a:solidFill>
        </p:grpSpPr>
        <p:sp>
          <p:nvSpPr>
            <p:cNvPr id="39" name="Rectangle: Top Corners Rounded 38">
              <a:extLst>
                <a:ext uri="{FF2B5EF4-FFF2-40B4-BE49-F238E27FC236}">
                  <a16:creationId xmlns:a16="http://schemas.microsoft.com/office/drawing/2014/main" id="{884B1011-AF12-4639-B2FE-D78B050E059C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DD27EB0-F3F3-4199-B1FD-FF6823A0DD7C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0B5A170-F64A-4ABF-B30D-A6716DBE4A9B}"/>
              </a:ext>
            </a:extLst>
          </p:cNvPr>
          <p:cNvGrpSpPr/>
          <p:nvPr/>
        </p:nvGrpSpPr>
        <p:grpSpPr>
          <a:xfrm>
            <a:off x="8344707" y="5121621"/>
            <a:ext cx="224094" cy="394977"/>
            <a:chOff x="8569563" y="4078203"/>
            <a:chExt cx="339978" cy="652077"/>
          </a:xfrm>
          <a:solidFill>
            <a:srgbClr val="92D050"/>
          </a:solidFill>
        </p:grpSpPr>
        <p:sp>
          <p:nvSpPr>
            <p:cNvPr id="42" name="Rectangle: Top Corners Rounded 41">
              <a:extLst>
                <a:ext uri="{FF2B5EF4-FFF2-40B4-BE49-F238E27FC236}">
                  <a16:creationId xmlns:a16="http://schemas.microsoft.com/office/drawing/2014/main" id="{74555A57-B10D-4CD9-BA13-60D64817A5F3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67D57BF-60E7-42E6-A4F3-5AD1DAE5E61A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5326212-DB70-46AD-A910-DC75A25E321B}"/>
              </a:ext>
            </a:extLst>
          </p:cNvPr>
          <p:cNvGrpSpPr/>
          <p:nvPr/>
        </p:nvGrpSpPr>
        <p:grpSpPr>
          <a:xfrm>
            <a:off x="8078731" y="5325172"/>
            <a:ext cx="224094" cy="394977"/>
            <a:chOff x="8569563" y="4078203"/>
            <a:chExt cx="339978" cy="652077"/>
          </a:xfrm>
          <a:solidFill>
            <a:srgbClr val="92D050"/>
          </a:solidFill>
        </p:grpSpPr>
        <p:sp>
          <p:nvSpPr>
            <p:cNvPr id="45" name="Rectangle: Top Corners Rounded 44">
              <a:extLst>
                <a:ext uri="{FF2B5EF4-FFF2-40B4-BE49-F238E27FC236}">
                  <a16:creationId xmlns:a16="http://schemas.microsoft.com/office/drawing/2014/main" id="{7EF01057-4150-4D0C-8C47-7558243B7352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466ACA79-F644-48CB-9D5A-53BF78B053EB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77366EF-D5B4-4DFD-91E7-2BA77BDCE9DD}"/>
              </a:ext>
            </a:extLst>
          </p:cNvPr>
          <p:cNvGrpSpPr/>
          <p:nvPr/>
        </p:nvGrpSpPr>
        <p:grpSpPr>
          <a:xfrm>
            <a:off x="7746154" y="5323269"/>
            <a:ext cx="224094" cy="394977"/>
            <a:chOff x="8569563" y="4078203"/>
            <a:chExt cx="339978" cy="652077"/>
          </a:xfrm>
          <a:solidFill>
            <a:srgbClr val="92D050"/>
          </a:solidFill>
        </p:grpSpPr>
        <p:sp>
          <p:nvSpPr>
            <p:cNvPr id="48" name="Rectangle: Top Corners Rounded 47">
              <a:extLst>
                <a:ext uri="{FF2B5EF4-FFF2-40B4-BE49-F238E27FC236}">
                  <a16:creationId xmlns:a16="http://schemas.microsoft.com/office/drawing/2014/main" id="{BA6407FE-31F5-4786-BAD4-E3FD6543089B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6ECBB18-AB66-4728-AC0C-2C90A8203F81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EB90F60-92CE-43AF-A9DA-26699C94EAC8}"/>
              </a:ext>
            </a:extLst>
          </p:cNvPr>
          <p:cNvGrpSpPr/>
          <p:nvPr/>
        </p:nvGrpSpPr>
        <p:grpSpPr>
          <a:xfrm>
            <a:off x="9501294" y="4382966"/>
            <a:ext cx="224094" cy="394977"/>
            <a:chOff x="8569563" y="4078203"/>
            <a:chExt cx="339978" cy="652077"/>
          </a:xfrm>
          <a:solidFill>
            <a:srgbClr val="7030A0"/>
          </a:solidFill>
        </p:grpSpPr>
        <p:sp>
          <p:nvSpPr>
            <p:cNvPr id="51" name="Rectangle: Top Corners Rounded 50">
              <a:extLst>
                <a:ext uri="{FF2B5EF4-FFF2-40B4-BE49-F238E27FC236}">
                  <a16:creationId xmlns:a16="http://schemas.microsoft.com/office/drawing/2014/main" id="{8607EC61-5D10-4B4D-B561-44A52748665F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843319E8-ABCC-4C14-BF22-4F4961893F65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1366F9C-0F8A-40E4-9647-31C5736186EE}"/>
              </a:ext>
            </a:extLst>
          </p:cNvPr>
          <p:cNvGrpSpPr/>
          <p:nvPr/>
        </p:nvGrpSpPr>
        <p:grpSpPr>
          <a:xfrm>
            <a:off x="9262370" y="4424172"/>
            <a:ext cx="224094" cy="394977"/>
            <a:chOff x="8569563" y="4078203"/>
            <a:chExt cx="339978" cy="652077"/>
          </a:xfrm>
          <a:solidFill>
            <a:srgbClr val="7030A0"/>
          </a:solidFill>
        </p:grpSpPr>
        <p:sp>
          <p:nvSpPr>
            <p:cNvPr id="54" name="Rectangle: Top Corners Rounded 53">
              <a:extLst>
                <a:ext uri="{FF2B5EF4-FFF2-40B4-BE49-F238E27FC236}">
                  <a16:creationId xmlns:a16="http://schemas.microsoft.com/office/drawing/2014/main" id="{3772DAD6-FA33-4F0B-ACB8-321E1F067CB4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F908FC0-6F6B-4B7E-B64B-96DD8FC4DFE0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593C0DB-32DE-4CA9-AB1B-2510FE3C8FEC}"/>
              </a:ext>
            </a:extLst>
          </p:cNvPr>
          <p:cNvGrpSpPr/>
          <p:nvPr/>
        </p:nvGrpSpPr>
        <p:grpSpPr>
          <a:xfrm>
            <a:off x="9033726" y="4524996"/>
            <a:ext cx="224094" cy="394977"/>
            <a:chOff x="8569563" y="4078203"/>
            <a:chExt cx="339978" cy="652077"/>
          </a:xfrm>
          <a:solidFill>
            <a:srgbClr val="7030A0"/>
          </a:solidFill>
        </p:grpSpPr>
        <p:sp>
          <p:nvSpPr>
            <p:cNvPr id="57" name="Rectangle: Top Corners Rounded 56">
              <a:extLst>
                <a:ext uri="{FF2B5EF4-FFF2-40B4-BE49-F238E27FC236}">
                  <a16:creationId xmlns:a16="http://schemas.microsoft.com/office/drawing/2014/main" id="{9ED1EA24-07FE-4070-A0BA-2F293D716A04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3C89350-710E-45AE-A8D4-955D3CD4A689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4CCC053-61A0-45C5-BDE6-4831CC251418}"/>
              </a:ext>
            </a:extLst>
          </p:cNvPr>
          <p:cNvGrpSpPr/>
          <p:nvPr/>
        </p:nvGrpSpPr>
        <p:grpSpPr>
          <a:xfrm>
            <a:off x="9721824" y="4625820"/>
            <a:ext cx="224094" cy="394977"/>
            <a:chOff x="8569563" y="4078203"/>
            <a:chExt cx="339978" cy="652077"/>
          </a:xfrm>
          <a:solidFill>
            <a:srgbClr val="7030A0"/>
          </a:solidFill>
        </p:grpSpPr>
        <p:sp>
          <p:nvSpPr>
            <p:cNvPr id="60" name="Rectangle: Top Corners Rounded 59">
              <a:extLst>
                <a:ext uri="{FF2B5EF4-FFF2-40B4-BE49-F238E27FC236}">
                  <a16:creationId xmlns:a16="http://schemas.microsoft.com/office/drawing/2014/main" id="{B1DCA7AC-01AF-4E29-BEC6-4E580259F813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CCFAD6A-4747-404E-815E-6DF43CF90D69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CBBB061-C775-4743-84AA-BF6B0C597B10}"/>
              </a:ext>
            </a:extLst>
          </p:cNvPr>
          <p:cNvGrpSpPr/>
          <p:nvPr/>
        </p:nvGrpSpPr>
        <p:grpSpPr>
          <a:xfrm>
            <a:off x="9455848" y="4829371"/>
            <a:ext cx="224094" cy="394977"/>
            <a:chOff x="8569563" y="4078203"/>
            <a:chExt cx="339978" cy="652077"/>
          </a:xfrm>
          <a:solidFill>
            <a:srgbClr val="7030A0"/>
          </a:solidFill>
        </p:grpSpPr>
        <p:sp>
          <p:nvSpPr>
            <p:cNvPr id="63" name="Rectangle: Top Corners Rounded 62">
              <a:extLst>
                <a:ext uri="{FF2B5EF4-FFF2-40B4-BE49-F238E27FC236}">
                  <a16:creationId xmlns:a16="http://schemas.microsoft.com/office/drawing/2014/main" id="{D3EE4153-F7A3-4EBB-976A-5E9C4FBED8EB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2CBE2E1A-BAEA-44C9-B1DE-632575ED37AF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E20F7AE-EFAA-4349-95CF-0C1BB051F624}"/>
              </a:ext>
            </a:extLst>
          </p:cNvPr>
          <p:cNvGrpSpPr/>
          <p:nvPr/>
        </p:nvGrpSpPr>
        <p:grpSpPr>
          <a:xfrm>
            <a:off x="9123271" y="4827468"/>
            <a:ext cx="224094" cy="394977"/>
            <a:chOff x="8569563" y="4078203"/>
            <a:chExt cx="339978" cy="652077"/>
          </a:xfrm>
          <a:solidFill>
            <a:srgbClr val="7030A0"/>
          </a:solidFill>
        </p:grpSpPr>
        <p:sp>
          <p:nvSpPr>
            <p:cNvPr id="66" name="Rectangle: Top Corners Rounded 65">
              <a:extLst>
                <a:ext uri="{FF2B5EF4-FFF2-40B4-BE49-F238E27FC236}">
                  <a16:creationId xmlns:a16="http://schemas.microsoft.com/office/drawing/2014/main" id="{F4B3E49C-8F3E-4025-87BC-4ED229A7DC83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43E305DC-EC3A-4CB1-BFDE-E78B5321164B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68" name="Oval 67">
            <a:extLst>
              <a:ext uri="{FF2B5EF4-FFF2-40B4-BE49-F238E27FC236}">
                <a16:creationId xmlns:a16="http://schemas.microsoft.com/office/drawing/2014/main" id="{0462777C-0AC5-47C5-AEFD-B96AF545BE90}"/>
              </a:ext>
            </a:extLst>
          </p:cNvPr>
          <p:cNvSpPr/>
          <p:nvPr/>
        </p:nvSpPr>
        <p:spPr>
          <a:xfrm>
            <a:off x="6151781" y="4451227"/>
            <a:ext cx="1273338" cy="1161258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5E8201AB-22DF-42D0-B170-E787ECD170A4}"/>
              </a:ext>
            </a:extLst>
          </p:cNvPr>
          <p:cNvGrpSpPr/>
          <p:nvPr/>
        </p:nvGrpSpPr>
        <p:grpSpPr>
          <a:xfrm>
            <a:off x="10900970" y="4831627"/>
            <a:ext cx="224094" cy="394977"/>
            <a:chOff x="8569563" y="4078203"/>
            <a:chExt cx="339978" cy="652077"/>
          </a:xfrm>
          <a:solidFill>
            <a:schemeClr val="accent1"/>
          </a:solidFill>
        </p:grpSpPr>
        <p:sp>
          <p:nvSpPr>
            <p:cNvPr id="70" name="Rectangle: Top Corners Rounded 69">
              <a:extLst>
                <a:ext uri="{FF2B5EF4-FFF2-40B4-BE49-F238E27FC236}">
                  <a16:creationId xmlns:a16="http://schemas.microsoft.com/office/drawing/2014/main" id="{E3B844A2-113F-46D5-9BAF-77B45CF48EA0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552B77A-881C-4751-AC30-5B149E182FC3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6EBC02A-D246-4864-86E5-2FF2C6282D5C}"/>
              </a:ext>
            </a:extLst>
          </p:cNvPr>
          <p:cNvGrpSpPr/>
          <p:nvPr/>
        </p:nvGrpSpPr>
        <p:grpSpPr>
          <a:xfrm>
            <a:off x="10662046" y="4872833"/>
            <a:ext cx="224094" cy="394977"/>
            <a:chOff x="8569563" y="4078203"/>
            <a:chExt cx="339978" cy="652077"/>
          </a:xfrm>
          <a:solidFill>
            <a:schemeClr val="accent1"/>
          </a:solidFill>
        </p:grpSpPr>
        <p:sp>
          <p:nvSpPr>
            <p:cNvPr id="73" name="Rectangle: Top Corners Rounded 72">
              <a:extLst>
                <a:ext uri="{FF2B5EF4-FFF2-40B4-BE49-F238E27FC236}">
                  <a16:creationId xmlns:a16="http://schemas.microsoft.com/office/drawing/2014/main" id="{470BEE9A-891B-4259-B7F3-C79B7D65A9C6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EC3A9F8-0DDA-4361-B046-8E595B8FED42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2423EEE-7B6E-48B1-8B79-392891D859DE}"/>
              </a:ext>
            </a:extLst>
          </p:cNvPr>
          <p:cNvGrpSpPr/>
          <p:nvPr/>
        </p:nvGrpSpPr>
        <p:grpSpPr>
          <a:xfrm>
            <a:off x="10433402" y="4973657"/>
            <a:ext cx="224094" cy="394977"/>
            <a:chOff x="8569563" y="4078203"/>
            <a:chExt cx="339978" cy="652077"/>
          </a:xfrm>
          <a:solidFill>
            <a:schemeClr val="accent1"/>
          </a:solidFill>
        </p:grpSpPr>
        <p:sp>
          <p:nvSpPr>
            <p:cNvPr id="76" name="Rectangle: Top Corners Rounded 75">
              <a:extLst>
                <a:ext uri="{FF2B5EF4-FFF2-40B4-BE49-F238E27FC236}">
                  <a16:creationId xmlns:a16="http://schemas.microsoft.com/office/drawing/2014/main" id="{FCDFD1B0-A2E7-412F-944D-3C72D3C3AEFD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0CA123B-B05B-4C9B-84A3-A7D4E24C15A1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6A815E9-0111-40A6-A941-2DBABA9EB849}"/>
              </a:ext>
            </a:extLst>
          </p:cNvPr>
          <p:cNvGrpSpPr/>
          <p:nvPr/>
        </p:nvGrpSpPr>
        <p:grpSpPr>
          <a:xfrm>
            <a:off x="11121500" y="5074481"/>
            <a:ext cx="224094" cy="394977"/>
            <a:chOff x="8569563" y="4078203"/>
            <a:chExt cx="339978" cy="652077"/>
          </a:xfrm>
          <a:solidFill>
            <a:schemeClr val="accent1"/>
          </a:solidFill>
        </p:grpSpPr>
        <p:sp>
          <p:nvSpPr>
            <p:cNvPr id="79" name="Rectangle: Top Corners Rounded 78">
              <a:extLst>
                <a:ext uri="{FF2B5EF4-FFF2-40B4-BE49-F238E27FC236}">
                  <a16:creationId xmlns:a16="http://schemas.microsoft.com/office/drawing/2014/main" id="{E6035D7B-F0F0-4E93-ADDE-C7B80ADD5581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0F9DFD0-4292-4A2A-8356-D5EA717264BB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5378EF41-369B-4567-A339-68627B2C149A}"/>
              </a:ext>
            </a:extLst>
          </p:cNvPr>
          <p:cNvGrpSpPr/>
          <p:nvPr/>
        </p:nvGrpSpPr>
        <p:grpSpPr>
          <a:xfrm>
            <a:off x="10855524" y="5278032"/>
            <a:ext cx="224094" cy="394977"/>
            <a:chOff x="8569563" y="4078203"/>
            <a:chExt cx="339978" cy="652077"/>
          </a:xfrm>
          <a:solidFill>
            <a:schemeClr val="accent1"/>
          </a:solidFill>
        </p:grpSpPr>
        <p:sp>
          <p:nvSpPr>
            <p:cNvPr id="82" name="Rectangle: Top Corners Rounded 81">
              <a:extLst>
                <a:ext uri="{FF2B5EF4-FFF2-40B4-BE49-F238E27FC236}">
                  <a16:creationId xmlns:a16="http://schemas.microsoft.com/office/drawing/2014/main" id="{CDF9DD7F-98A7-4A98-A3A4-05F8F9030CBB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2AE2341-F3B1-48EB-AF19-C77642218FAF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318B857-1FF5-45A5-972D-65B6F015EC7C}"/>
              </a:ext>
            </a:extLst>
          </p:cNvPr>
          <p:cNvGrpSpPr/>
          <p:nvPr/>
        </p:nvGrpSpPr>
        <p:grpSpPr>
          <a:xfrm>
            <a:off x="10522947" y="5276129"/>
            <a:ext cx="224094" cy="394977"/>
            <a:chOff x="8569563" y="4078203"/>
            <a:chExt cx="339978" cy="652077"/>
          </a:xfrm>
          <a:solidFill>
            <a:schemeClr val="accent1"/>
          </a:solidFill>
        </p:grpSpPr>
        <p:sp>
          <p:nvSpPr>
            <p:cNvPr id="85" name="Rectangle: Top Corners Rounded 84">
              <a:extLst>
                <a:ext uri="{FF2B5EF4-FFF2-40B4-BE49-F238E27FC236}">
                  <a16:creationId xmlns:a16="http://schemas.microsoft.com/office/drawing/2014/main" id="{0AD9362F-75CA-4D2C-92E3-6A45EFC9F137}"/>
                </a:ext>
              </a:extLst>
            </p:cNvPr>
            <p:cNvSpPr/>
            <p:nvPr/>
          </p:nvSpPr>
          <p:spPr>
            <a:xfrm>
              <a:off x="8574970" y="4363136"/>
              <a:ext cx="334571" cy="367144"/>
            </a:xfrm>
            <a:prstGeom prst="round2SameRect">
              <a:avLst>
                <a:gd name="adj1" fmla="val 4434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7D02678-1FE8-4AB3-90C1-6890EF405C66}"/>
                </a:ext>
              </a:extLst>
            </p:cNvPr>
            <p:cNvSpPr/>
            <p:nvPr/>
          </p:nvSpPr>
          <p:spPr>
            <a:xfrm>
              <a:off x="8569563" y="4078203"/>
              <a:ext cx="334571" cy="332905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87" name="Oval 86">
            <a:extLst>
              <a:ext uri="{FF2B5EF4-FFF2-40B4-BE49-F238E27FC236}">
                <a16:creationId xmlns:a16="http://schemas.microsoft.com/office/drawing/2014/main" id="{E8ED49B3-44B5-4E8F-9F1F-4318DE353CFA}"/>
              </a:ext>
            </a:extLst>
          </p:cNvPr>
          <p:cNvSpPr/>
          <p:nvPr/>
        </p:nvSpPr>
        <p:spPr>
          <a:xfrm>
            <a:off x="7439551" y="4717572"/>
            <a:ext cx="1273338" cy="1161258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BD25DCF7-BEC6-4E69-A6E9-B277B7E7DB37}"/>
              </a:ext>
            </a:extLst>
          </p:cNvPr>
          <p:cNvSpPr/>
          <p:nvPr/>
        </p:nvSpPr>
        <p:spPr>
          <a:xfrm>
            <a:off x="8815390" y="4250998"/>
            <a:ext cx="1273338" cy="1161258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b="1" dirty="0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5111DA9-4A6E-4F5F-9D5B-C14A62D3837D}"/>
              </a:ext>
            </a:extLst>
          </p:cNvPr>
          <p:cNvSpPr/>
          <p:nvPr/>
        </p:nvSpPr>
        <p:spPr>
          <a:xfrm>
            <a:off x="10242869" y="4659616"/>
            <a:ext cx="1273338" cy="116125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AB530B16-A579-43A7-BE62-CB9DDDDCA83C}"/>
              </a:ext>
            </a:extLst>
          </p:cNvPr>
          <p:cNvGrpSpPr/>
          <p:nvPr/>
        </p:nvGrpSpPr>
        <p:grpSpPr>
          <a:xfrm>
            <a:off x="6528692" y="2432533"/>
            <a:ext cx="5255705" cy="584206"/>
            <a:chOff x="5772710" y="2546513"/>
            <a:chExt cx="5067512" cy="5842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D8AF0E2-A10E-47C0-86E9-1C928BFC7455}"/>
                </a:ext>
              </a:extLst>
            </p:cNvPr>
            <p:cNvSpPr/>
            <p:nvPr/>
          </p:nvSpPr>
          <p:spPr>
            <a:xfrm>
              <a:off x="5772710" y="2546513"/>
              <a:ext cx="5002350" cy="557297"/>
            </a:xfrm>
            <a:prstGeom prst="rect">
              <a:avLst/>
            </a:prstGeom>
            <a:solidFill>
              <a:schemeClr val="tx1"/>
            </a:solidFill>
            <a:ln/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CCC3F6AC-9EDE-4FC9-AA60-57DAC4CA2FCB}"/>
                </a:ext>
              </a:extLst>
            </p:cNvPr>
            <p:cNvSpPr txBox="1"/>
            <p:nvPr/>
          </p:nvSpPr>
          <p:spPr>
            <a:xfrm>
              <a:off x="10107329" y="2607499"/>
              <a:ext cx="73289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800" dirty="0">
                  <a:solidFill>
                    <a:schemeClr val="bg1"/>
                  </a:solidFill>
                </a:rPr>
                <a:t>$$$</a:t>
              </a: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ADF69C6-EAB0-441F-9EF8-C13C5AB6FB49}"/>
              </a:ext>
            </a:extLst>
          </p:cNvPr>
          <p:cNvGrpSpPr/>
          <p:nvPr/>
        </p:nvGrpSpPr>
        <p:grpSpPr>
          <a:xfrm>
            <a:off x="6528693" y="3113894"/>
            <a:ext cx="1000689" cy="1204566"/>
            <a:chOff x="2125942" y="2972834"/>
            <a:chExt cx="1336876" cy="1223455"/>
          </a:xfrm>
        </p:grpSpPr>
        <p:sp>
          <p:nvSpPr>
            <p:cNvPr id="94" name="Flowchart: Extract 93">
              <a:extLst>
                <a:ext uri="{FF2B5EF4-FFF2-40B4-BE49-F238E27FC236}">
                  <a16:creationId xmlns:a16="http://schemas.microsoft.com/office/drawing/2014/main" id="{6239CC63-1E80-4D64-B7A3-1D826843C959}"/>
                </a:ext>
              </a:extLst>
            </p:cNvPr>
            <p:cNvSpPr/>
            <p:nvPr/>
          </p:nvSpPr>
          <p:spPr>
            <a:xfrm flipV="1">
              <a:off x="2125942" y="2972834"/>
              <a:ext cx="1336876" cy="858224"/>
            </a:xfrm>
            <a:prstGeom prst="flowChartExtra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5" name="Flowchart: Manual Input 94">
              <a:extLst>
                <a:ext uri="{FF2B5EF4-FFF2-40B4-BE49-F238E27FC236}">
                  <a16:creationId xmlns:a16="http://schemas.microsoft.com/office/drawing/2014/main" id="{AEC74047-8BC8-4C94-8E77-2202AAB63CC0}"/>
                </a:ext>
              </a:extLst>
            </p:cNvPr>
            <p:cNvSpPr/>
            <p:nvPr/>
          </p:nvSpPr>
          <p:spPr>
            <a:xfrm flipV="1">
              <a:off x="2695636" y="3717116"/>
              <a:ext cx="189688" cy="479173"/>
            </a:xfrm>
            <a:prstGeom prst="flowChartManualInpu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96" name="Rectangle 95">
            <a:extLst>
              <a:ext uri="{FF2B5EF4-FFF2-40B4-BE49-F238E27FC236}">
                <a16:creationId xmlns:a16="http://schemas.microsoft.com/office/drawing/2014/main" id="{05E28BD0-FDC7-408E-B20A-9D6710D65756}"/>
              </a:ext>
            </a:extLst>
          </p:cNvPr>
          <p:cNvSpPr/>
          <p:nvPr/>
        </p:nvSpPr>
        <p:spPr>
          <a:xfrm>
            <a:off x="6517995" y="1503190"/>
            <a:ext cx="5174422" cy="89116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de-CH" sz="2800" dirty="0">
                <a:cs typeface="Calibri"/>
              </a:rPr>
              <a:t>Worldwide web </a:t>
            </a:r>
            <a:r>
              <a:rPr lang="de-CH" sz="2800" dirty="0" err="1">
                <a:cs typeface="Calibri"/>
              </a:rPr>
              <a:t>of</a:t>
            </a:r>
            <a:r>
              <a:rPr lang="de-CH" sz="2800" dirty="0">
                <a:cs typeface="Calibri"/>
              </a:rPr>
              <a:t> </a:t>
            </a:r>
            <a:r>
              <a:rPr lang="de-CH" sz="2800" dirty="0" err="1">
                <a:cs typeface="Calibri"/>
              </a:rPr>
              <a:t>information</a:t>
            </a:r>
            <a:endParaRPr lang="de-CH" sz="2800" dirty="0">
              <a:cs typeface="Calibri"/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A7EAA5C8-BF4B-4519-AC9D-AA7D467C0ECE}"/>
              </a:ext>
            </a:extLst>
          </p:cNvPr>
          <p:cNvGrpSpPr/>
          <p:nvPr/>
        </p:nvGrpSpPr>
        <p:grpSpPr>
          <a:xfrm>
            <a:off x="7749718" y="3132445"/>
            <a:ext cx="1000689" cy="1290171"/>
            <a:chOff x="2125942" y="2972834"/>
            <a:chExt cx="1336876" cy="1223455"/>
          </a:xfrm>
          <a:solidFill>
            <a:srgbClr val="92D050"/>
          </a:solidFill>
        </p:grpSpPr>
        <p:sp>
          <p:nvSpPr>
            <p:cNvPr id="98" name="Flowchart: Extract 97">
              <a:extLst>
                <a:ext uri="{FF2B5EF4-FFF2-40B4-BE49-F238E27FC236}">
                  <a16:creationId xmlns:a16="http://schemas.microsoft.com/office/drawing/2014/main" id="{2C0688C1-80CB-4821-B2F1-E69D3931F157}"/>
                </a:ext>
              </a:extLst>
            </p:cNvPr>
            <p:cNvSpPr/>
            <p:nvPr/>
          </p:nvSpPr>
          <p:spPr>
            <a:xfrm flipV="1">
              <a:off x="2125942" y="2972834"/>
              <a:ext cx="1336876" cy="858224"/>
            </a:xfrm>
            <a:prstGeom prst="flowChartExtract">
              <a:avLst/>
            </a:pr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9" name="Flowchart: Manual Input 98">
              <a:extLst>
                <a:ext uri="{FF2B5EF4-FFF2-40B4-BE49-F238E27FC236}">
                  <a16:creationId xmlns:a16="http://schemas.microsoft.com/office/drawing/2014/main" id="{28D665AA-F816-46A3-AB48-EBF8F24173C8}"/>
                </a:ext>
              </a:extLst>
            </p:cNvPr>
            <p:cNvSpPr/>
            <p:nvPr/>
          </p:nvSpPr>
          <p:spPr>
            <a:xfrm flipV="1">
              <a:off x="2695636" y="3717116"/>
              <a:ext cx="189688" cy="479173"/>
            </a:xfrm>
            <a:prstGeom prst="flowChartManualInput">
              <a:avLst/>
            </a:pr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A1ECB6DC-AD33-42E9-BB99-5876A3AF3496}"/>
              </a:ext>
            </a:extLst>
          </p:cNvPr>
          <p:cNvGrpSpPr/>
          <p:nvPr/>
        </p:nvGrpSpPr>
        <p:grpSpPr>
          <a:xfrm>
            <a:off x="8834383" y="3138034"/>
            <a:ext cx="1355356" cy="1081475"/>
            <a:chOff x="2125942" y="2972834"/>
            <a:chExt cx="1336876" cy="1223455"/>
          </a:xfrm>
          <a:solidFill>
            <a:srgbClr val="7030A0"/>
          </a:solidFill>
        </p:grpSpPr>
        <p:sp>
          <p:nvSpPr>
            <p:cNvPr id="101" name="Flowchart: Extract 100">
              <a:extLst>
                <a:ext uri="{FF2B5EF4-FFF2-40B4-BE49-F238E27FC236}">
                  <a16:creationId xmlns:a16="http://schemas.microsoft.com/office/drawing/2014/main" id="{7C1CA705-8C4A-47FD-A54F-D664D5C8FE5B}"/>
                </a:ext>
              </a:extLst>
            </p:cNvPr>
            <p:cNvSpPr/>
            <p:nvPr/>
          </p:nvSpPr>
          <p:spPr>
            <a:xfrm flipV="1">
              <a:off x="2125942" y="2972834"/>
              <a:ext cx="1336876" cy="858224"/>
            </a:xfrm>
            <a:prstGeom prst="flowChartExtra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2" name="Flowchart: Manual Input 101">
              <a:extLst>
                <a:ext uri="{FF2B5EF4-FFF2-40B4-BE49-F238E27FC236}">
                  <a16:creationId xmlns:a16="http://schemas.microsoft.com/office/drawing/2014/main" id="{26FAE524-74A5-4E3A-8950-BD311F5D9AA4}"/>
                </a:ext>
              </a:extLst>
            </p:cNvPr>
            <p:cNvSpPr/>
            <p:nvPr/>
          </p:nvSpPr>
          <p:spPr>
            <a:xfrm flipV="1">
              <a:off x="2695636" y="3717116"/>
              <a:ext cx="189688" cy="479173"/>
            </a:xfrm>
            <a:prstGeom prst="flowChartManualInpu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52DC82C0-FAB1-480D-9166-16B3C45EC116}"/>
              </a:ext>
            </a:extLst>
          </p:cNvPr>
          <p:cNvGrpSpPr/>
          <p:nvPr/>
        </p:nvGrpSpPr>
        <p:grpSpPr>
          <a:xfrm>
            <a:off x="10317595" y="3144179"/>
            <a:ext cx="1355356" cy="1422478"/>
            <a:chOff x="2125942" y="2972834"/>
            <a:chExt cx="1336876" cy="1223455"/>
          </a:xfrm>
          <a:solidFill>
            <a:schemeClr val="accent1"/>
          </a:solidFill>
        </p:grpSpPr>
        <p:sp>
          <p:nvSpPr>
            <p:cNvPr id="104" name="Flowchart: Extract 103">
              <a:extLst>
                <a:ext uri="{FF2B5EF4-FFF2-40B4-BE49-F238E27FC236}">
                  <a16:creationId xmlns:a16="http://schemas.microsoft.com/office/drawing/2014/main" id="{9816B1F3-71E7-4725-9C98-B2A49D894511}"/>
                </a:ext>
              </a:extLst>
            </p:cNvPr>
            <p:cNvSpPr/>
            <p:nvPr/>
          </p:nvSpPr>
          <p:spPr>
            <a:xfrm flipV="1">
              <a:off x="2125942" y="2972834"/>
              <a:ext cx="1336876" cy="858224"/>
            </a:xfrm>
            <a:prstGeom prst="flowChartExtra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5" name="Flowchart: Manual Input 104">
              <a:extLst>
                <a:ext uri="{FF2B5EF4-FFF2-40B4-BE49-F238E27FC236}">
                  <a16:creationId xmlns:a16="http://schemas.microsoft.com/office/drawing/2014/main" id="{3E80DB1F-2FF8-4E72-B1D7-B6E6993C36CB}"/>
                </a:ext>
              </a:extLst>
            </p:cNvPr>
            <p:cNvSpPr/>
            <p:nvPr/>
          </p:nvSpPr>
          <p:spPr>
            <a:xfrm flipV="1">
              <a:off x="2695636" y="3717116"/>
              <a:ext cx="189688" cy="479173"/>
            </a:xfrm>
            <a:prstGeom prst="flowChartManualInpu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38E0581-A056-4363-B4B2-F0A50AB80FCB}"/>
              </a:ext>
            </a:extLst>
          </p:cNvPr>
          <p:cNvGrpSpPr/>
          <p:nvPr/>
        </p:nvGrpSpPr>
        <p:grpSpPr>
          <a:xfrm>
            <a:off x="6878523" y="4348026"/>
            <a:ext cx="3779374" cy="1352306"/>
            <a:chOff x="4831857" y="3718752"/>
            <a:chExt cx="3779374" cy="1352306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67C3ADBC-CE29-49FC-99C6-9D6F6B075E1F}"/>
                </a:ext>
              </a:extLst>
            </p:cNvPr>
            <p:cNvGrpSpPr/>
            <p:nvPr/>
          </p:nvGrpSpPr>
          <p:grpSpPr>
            <a:xfrm>
              <a:off x="4831857" y="4662112"/>
              <a:ext cx="761602" cy="408946"/>
              <a:chOff x="1814245" y="4852333"/>
              <a:chExt cx="761602" cy="408946"/>
            </a:xfrm>
          </p:grpSpPr>
          <p:pic>
            <p:nvPicPr>
              <p:cNvPr id="112" name="Picture 20" descr="vending machine for sale">
                <a:extLst>
                  <a:ext uri="{FF2B5EF4-FFF2-40B4-BE49-F238E27FC236}">
                    <a16:creationId xmlns:a16="http://schemas.microsoft.com/office/drawing/2014/main" id="{39C9DAF8-101A-46A4-A405-788E3155EEC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66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519558">
                <a:off x="2196849" y="4852333"/>
                <a:ext cx="378998" cy="37899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3" name="Picture 20" descr="vending machine for sale">
                <a:extLst>
                  <a:ext uri="{FF2B5EF4-FFF2-40B4-BE49-F238E27FC236}">
                    <a16:creationId xmlns:a16="http://schemas.microsoft.com/office/drawing/2014/main" id="{C12D4EBB-43FE-4DF6-89A0-E4B3D94AF8C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66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519558">
                <a:off x="1814245" y="4882281"/>
                <a:ext cx="378998" cy="37899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08" name="Picture 20" descr="vending machine for sale">
              <a:extLst>
                <a:ext uri="{FF2B5EF4-FFF2-40B4-BE49-F238E27FC236}">
                  <a16:creationId xmlns:a16="http://schemas.microsoft.com/office/drawing/2014/main" id="{A6986D89-F4DB-43A0-BD86-CF63FD5F9A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19558">
              <a:off x="6526177" y="3889040"/>
              <a:ext cx="378998" cy="37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9" name="Picture 20" descr="vending machine for sale">
              <a:extLst>
                <a:ext uri="{FF2B5EF4-FFF2-40B4-BE49-F238E27FC236}">
                  <a16:creationId xmlns:a16="http://schemas.microsoft.com/office/drawing/2014/main" id="{7F780087-6768-48CF-AC5C-AD1B5BF48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19558">
              <a:off x="6143573" y="3918988"/>
              <a:ext cx="378998" cy="37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0" name="Picture 20" descr="vending machine for sale">
              <a:extLst>
                <a:ext uri="{FF2B5EF4-FFF2-40B4-BE49-F238E27FC236}">
                  <a16:creationId xmlns:a16="http://schemas.microsoft.com/office/drawing/2014/main" id="{F62140C3-23B8-43DF-9198-47167A0439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900643">
              <a:off x="8232233" y="3873022"/>
              <a:ext cx="378998" cy="37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1" name="Picture 20" descr="vending machine for sale">
              <a:extLst>
                <a:ext uri="{FF2B5EF4-FFF2-40B4-BE49-F238E27FC236}">
                  <a16:creationId xmlns:a16="http://schemas.microsoft.com/office/drawing/2014/main" id="{B3A98EA2-80D5-4852-9099-62FF54CBCA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900643">
              <a:off x="7870810" y="3718752"/>
              <a:ext cx="378998" cy="37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4928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4" grpId="0" animBg="1"/>
      <p:bldP spid="118" grpId="0" animBg="1"/>
      <p:bldP spid="1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76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F30D3DC5-9E13-4920-B3A2-704DC5A10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714" y="6521724"/>
            <a:ext cx="816341" cy="33184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8C9502B6-8CD1-4329-B0A1-C8DA127F9B76}"/>
              </a:ext>
            </a:extLst>
          </p:cNvPr>
          <p:cNvSpPr txBox="1"/>
          <p:nvPr/>
        </p:nvSpPr>
        <p:spPr>
          <a:xfrm>
            <a:off x="5744902" y="3632676"/>
            <a:ext cx="150897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CYCLE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40812D-6584-4D52-9705-AE709F16E1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493" r="1480" b="14556"/>
          <a:stretch/>
        </p:blipFill>
        <p:spPr>
          <a:xfrm>
            <a:off x="682418" y="1909922"/>
            <a:ext cx="1272683" cy="53965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D706F0-D5FE-46F5-B0EC-06D811D0EB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3" t="11833" r="1213" b="5325"/>
          <a:stretch/>
        </p:blipFill>
        <p:spPr>
          <a:xfrm>
            <a:off x="977725" y="1614649"/>
            <a:ext cx="1245491" cy="591759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51389-3150-4D11-B551-1ECEF4A879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21" t="10396" r="1213" b="6430"/>
          <a:stretch/>
        </p:blipFill>
        <p:spPr>
          <a:xfrm>
            <a:off x="1263506" y="1347946"/>
            <a:ext cx="1290552" cy="61756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B070816-AB02-4237-A412-9CAF417253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3" t="11833" r="1213" b="5325"/>
          <a:stretch/>
        </p:blipFill>
        <p:spPr>
          <a:xfrm>
            <a:off x="9881989" y="1785466"/>
            <a:ext cx="1212522" cy="57662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40ED66B-D9FC-4EB9-96EB-8E57CFC22D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21" t="10396" r="1213" b="6430"/>
          <a:stretch/>
        </p:blipFill>
        <p:spPr>
          <a:xfrm>
            <a:off x="10167772" y="1483294"/>
            <a:ext cx="1257814" cy="604039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9392BDA-381B-4832-9C07-E1A81EB818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493" r="1480" b="14556"/>
          <a:stretch/>
        </p:blipFill>
        <p:spPr>
          <a:xfrm>
            <a:off x="10367818" y="1368994"/>
            <a:ext cx="1231075" cy="52565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3E71052-D7BD-42D6-B212-2F0EB5D101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572" r="1390" b="10927"/>
          <a:stretch/>
        </p:blipFill>
        <p:spPr>
          <a:xfrm>
            <a:off x="10644073" y="1121344"/>
            <a:ext cx="1228818" cy="550806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0DF156B6-8A7C-4C2C-A942-ACD8BB17608E}"/>
              </a:ext>
            </a:extLst>
          </p:cNvPr>
          <p:cNvGrpSpPr/>
          <p:nvPr/>
        </p:nvGrpSpPr>
        <p:grpSpPr>
          <a:xfrm>
            <a:off x="1012029" y="4247087"/>
            <a:ext cx="1127921" cy="1326618"/>
            <a:chOff x="2238405" y="1803890"/>
            <a:chExt cx="1730393" cy="1729838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0C99D46D-272C-4B7C-97A3-8427AFD56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43646" y="2075270"/>
              <a:ext cx="478388" cy="354399"/>
            </a:xfrm>
            <a:prstGeom prst="rect">
              <a:avLst/>
            </a:prstGeom>
          </p:spPr>
        </p:pic>
        <p:pic>
          <p:nvPicPr>
            <p:cNvPr id="42" name="Picture 41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D4C91346-BFF8-4DDD-94D8-9C020A4C0A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237" t="36328" r="71934" b="36799"/>
            <a:stretch/>
          </p:blipFill>
          <p:spPr>
            <a:xfrm>
              <a:off x="2238405" y="2257369"/>
              <a:ext cx="485474" cy="588796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FB13D71-B83D-4B3C-AC37-03E852C24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9451050">
              <a:off x="3104043" y="1803890"/>
              <a:ext cx="478388" cy="354399"/>
            </a:xfrm>
            <a:prstGeom prst="rect">
              <a:avLst/>
            </a:prstGeom>
          </p:spPr>
        </p:pic>
        <p:pic>
          <p:nvPicPr>
            <p:cNvPr id="44" name="Picture 43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A57A6CC0-9E08-46C9-A318-9B8481715E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237" t="36328" r="71934" b="36799"/>
            <a:stretch/>
          </p:blipFill>
          <p:spPr>
            <a:xfrm>
              <a:off x="2951061" y="2101035"/>
              <a:ext cx="485474" cy="588796"/>
            </a:xfrm>
            <a:prstGeom prst="rect">
              <a:avLst/>
            </a:prstGeom>
          </p:spPr>
        </p:pic>
        <p:pic>
          <p:nvPicPr>
            <p:cNvPr id="45" name="Picture 44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9C68EB8C-A6BE-4B8E-912D-0AF5EF4D27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237" t="36328" r="71934" b="36799"/>
            <a:stretch/>
          </p:blipFill>
          <p:spPr>
            <a:xfrm>
              <a:off x="3244130" y="2009993"/>
              <a:ext cx="485474" cy="588796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20FC54D5-F557-42B8-8CD0-7C331122C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061589" y="2575324"/>
              <a:ext cx="478388" cy="354399"/>
            </a:xfrm>
            <a:prstGeom prst="rect">
              <a:avLst/>
            </a:prstGeom>
          </p:spPr>
        </p:pic>
        <p:pic>
          <p:nvPicPr>
            <p:cNvPr id="49" name="Picture 48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7D5BEC38-E140-4B7D-8B46-46071C1113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237" t="36328" r="71934" b="36799"/>
            <a:stretch/>
          </p:blipFill>
          <p:spPr>
            <a:xfrm>
              <a:off x="2795919" y="2742743"/>
              <a:ext cx="485474" cy="588796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970213F8-9A9E-48D0-9CA7-2873B7485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90410" y="2689831"/>
              <a:ext cx="478388" cy="354399"/>
            </a:xfrm>
            <a:prstGeom prst="rect">
              <a:avLst/>
            </a:prstGeom>
          </p:spPr>
        </p:pic>
        <p:pic>
          <p:nvPicPr>
            <p:cNvPr id="51" name="Picture 50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B27185AF-779D-4401-BEB0-4DB3FC5764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5345" t="3071" r="70987" b="73845"/>
            <a:stretch/>
          </p:blipFill>
          <p:spPr>
            <a:xfrm>
              <a:off x="3204619" y="2872277"/>
              <a:ext cx="721504" cy="661451"/>
            </a:xfrm>
            <a:prstGeom prst="rect">
              <a:avLst/>
            </a:prstGeom>
          </p:spPr>
        </p:pic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DF486F1-CDAE-4A98-AC4B-9130B6E9F062}"/>
              </a:ext>
            </a:extLst>
          </p:cNvPr>
          <p:cNvGrpSpPr/>
          <p:nvPr/>
        </p:nvGrpSpPr>
        <p:grpSpPr>
          <a:xfrm>
            <a:off x="2304036" y="4293457"/>
            <a:ext cx="1769232" cy="684547"/>
            <a:chOff x="5003117" y="2900338"/>
            <a:chExt cx="1769232" cy="684547"/>
          </a:xfrm>
        </p:grpSpPr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AEBC52C9-444B-4426-A5EF-7A3C473FD281}"/>
                </a:ext>
              </a:extLst>
            </p:cNvPr>
            <p:cNvSpPr/>
            <p:nvPr/>
          </p:nvSpPr>
          <p:spPr>
            <a:xfrm>
              <a:off x="5003117" y="2900338"/>
              <a:ext cx="1769232" cy="684547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CH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EVAL Token</a:t>
              </a:r>
            </a:p>
          </p:txBody>
        </p:sp>
        <p:pic>
          <p:nvPicPr>
            <p:cNvPr id="69" name="Picture 68" descr="A picture containing object&#10;&#10;Description generated with very high confidence">
              <a:extLst>
                <a:ext uri="{FF2B5EF4-FFF2-40B4-BE49-F238E27FC236}">
                  <a16:creationId xmlns:a16="http://schemas.microsoft.com/office/drawing/2014/main" id="{7ABF799E-69CA-42D7-9945-FB877F8EDE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84037"/>
            <a:stretch/>
          </p:blipFill>
          <p:spPr>
            <a:xfrm>
              <a:off x="6472216" y="3049899"/>
              <a:ext cx="230570" cy="362833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99855B-2AB8-4B31-84C6-BCFDFC16183D}"/>
              </a:ext>
            </a:extLst>
          </p:cNvPr>
          <p:cNvGrpSpPr/>
          <p:nvPr/>
        </p:nvGrpSpPr>
        <p:grpSpPr>
          <a:xfrm>
            <a:off x="8268878" y="2597575"/>
            <a:ext cx="1976541" cy="684547"/>
            <a:chOff x="7356832" y="3346790"/>
            <a:chExt cx="1769232" cy="684547"/>
          </a:xfrm>
        </p:grpSpPr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2607D9B2-3705-4C58-A4EB-25A8AC67920C}"/>
                </a:ext>
              </a:extLst>
            </p:cNvPr>
            <p:cNvSpPr/>
            <p:nvPr/>
          </p:nvSpPr>
          <p:spPr>
            <a:xfrm>
              <a:off x="7356832" y="3346790"/>
              <a:ext cx="1769232" cy="684547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CH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TRUST Token</a:t>
              </a:r>
            </a:p>
          </p:txBody>
        </p:sp>
        <p:pic>
          <p:nvPicPr>
            <p:cNvPr id="71" name="Picture 70" descr="A picture containing object&#10;&#10;Description generated with very high confidence">
              <a:extLst>
                <a:ext uri="{FF2B5EF4-FFF2-40B4-BE49-F238E27FC236}">
                  <a16:creationId xmlns:a16="http://schemas.microsoft.com/office/drawing/2014/main" id="{C2BC5080-902F-46DB-9809-31BE91467B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84037"/>
            <a:stretch/>
          </p:blipFill>
          <p:spPr>
            <a:xfrm>
              <a:off x="8825931" y="3496351"/>
              <a:ext cx="230570" cy="362833"/>
            </a:xfrm>
            <a:prstGeom prst="rect">
              <a:avLst/>
            </a:prstGeom>
          </p:spPr>
        </p:pic>
      </p:grpSp>
      <p:pic>
        <p:nvPicPr>
          <p:cNvPr id="93" name="Picture 92" descr="A close up of a logo&#10;&#10;Description generated with high confidence">
            <a:extLst>
              <a:ext uri="{FF2B5EF4-FFF2-40B4-BE49-F238E27FC236}">
                <a16:creationId xmlns:a16="http://schemas.microsoft.com/office/drawing/2014/main" id="{ED4D4430-8181-44E2-9C71-C2B7CABB6A6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292" t="36227" r="73302" b="36799"/>
          <a:stretch/>
        </p:blipFill>
        <p:spPr>
          <a:xfrm>
            <a:off x="8858541" y="4782954"/>
            <a:ext cx="344698" cy="452905"/>
          </a:xfrm>
          <a:prstGeom prst="rect">
            <a:avLst/>
          </a:prstGeom>
        </p:spPr>
      </p:pic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FAE01A86-7E80-4285-BE95-505FFD8B9B61}"/>
              </a:ext>
            </a:extLst>
          </p:cNvPr>
          <p:cNvSpPr/>
          <p:nvPr/>
        </p:nvSpPr>
        <p:spPr>
          <a:xfrm>
            <a:off x="8519766" y="3600840"/>
            <a:ext cx="1512053" cy="1773866"/>
          </a:xfrm>
          <a:prstGeom prst="round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C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D46E5D5-649A-4ADA-B7CE-CB4C7198B0FD}"/>
              </a:ext>
            </a:extLst>
          </p:cNvPr>
          <p:cNvSpPr txBox="1"/>
          <p:nvPr/>
        </p:nvSpPr>
        <p:spPr>
          <a:xfrm>
            <a:off x="8858541" y="3469439"/>
            <a:ext cx="107169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Trust Level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3D8F92D9-191D-40A9-9286-51C91421D4B4}"/>
              </a:ext>
            </a:extLst>
          </p:cNvPr>
          <p:cNvCxnSpPr/>
          <p:nvPr/>
        </p:nvCxnSpPr>
        <p:spPr>
          <a:xfrm>
            <a:off x="9483890" y="4768031"/>
            <a:ext cx="0" cy="43200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09083CC-FDAC-4396-BA71-42B3DB00B5A2}"/>
              </a:ext>
            </a:extLst>
          </p:cNvPr>
          <p:cNvCxnSpPr/>
          <p:nvPr/>
        </p:nvCxnSpPr>
        <p:spPr>
          <a:xfrm>
            <a:off x="9483890" y="3820084"/>
            <a:ext cx="0" cy="468000"/>
          </a:xfrm>
          <a:prstGeom prst="straightConnector1">
            <a:avLst/>
          </a:prstGeom>
          <a:ln w="38100">
            <a:solidFill>
              <a:srgbClr val="00B05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8C9502B6-8CD1-4329-B0A1-C8DA127F9B76}"/>
              </a:ext>
            </a:extLst>
          </p:cNvPr>
          <p:cNvSpPr txBox="1"/>
          <p:nvPr/>
        </p:nvSpPr>
        <p:spPr>
          <a:xfrm>
            <a:off x="5922576" y="1693863"/>
            <a:ext cx="261910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lstStyle/>
          <a:p>
            <a:pPr>
              <a:defRPr/>
            </a:pPr>
            <a:r>
              <a:rPr lang="de-CH" sz="1600" dirty="0" err="1">
                <a:solidFill>
                  <a:srgbClr val="4472C4"/>
                </a:solidFill>
                <a:latin typeface="Calibri" panose="020F0502020204030204"/>
              </a:rPr>
              <a:t>Determines</a:t>
            </a:r>
            <a:r>
              <a:rPr lang="de-CH" sz="1600" dirty="0">
                <a:solidFill>
                  <a:srgbClr val="4472C4"/>
                </a:solidFill>
                <a:latin typeface="Calibri" panose="020F0502020204030204"/>
              </a:rPr>
              <a:t> </a:t>
            </a:r>
            <a:r>
              <a:rPr lang="de-CH" sz="1600" dirty="0" err="1">
                <a:solidFill>
                  <a:srgbClr val="4472C4"/>
                </a:solidFill>
                <a:latin typeface="Calibri" panose="020F0502020204030204"/>
              </a:rPr>
              <a:t>scatter</a:t>
            </a:r>
            <a:r>
              <a:rPr lang="de-CH" sz="1600" dirty="0">
                <a:solidFill>
                  <a:srgbClr val="4472C4"/>
                </a:solidFill>
                <a:latin typeface="Calibri" panose="020F0502020204030204"/>
              </a:rPr>
              <a:t> </a:t>
            </a:r>
            <a:r>
              <a:rPr lang="de-CH" sz="1600" dirty="0" err="1">
                <a:solidFill>
                  <a:srgbClr val="4472C4"/>
                </a:solidFill>
                <a:latin typeface="Calibri" panose="020F0502020204030204"/>
              </a:rPr>
              <a:t>of</a:t>
            </a:r>
            <a:r>
              <a:rPr lang="de-CH" sz="1600" dirty="0">
                <a:solidFill>
                  <a:srgbClr val="4472C4"/>
                </a:solidFill>
                <a:latin typeface="Calibri" panose="020F0502020204030204"/>
              </a:rPr>
              <a:t> EVAL</a:t>
            </a:r>
            <a:endParaRPr kumimoji="0" lang="de-CH" sz="16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7" name="Picture 116" descr="A close up of a logo&#10;&#10;Description generated with high confidence">
            <a:extLst>
              <a:ext uri="{FF2B5EF4-FFF2-40B4-BE49-F238E27FC236}">
                <a16:creationId xmlns:a16="http://schemas.microsoft.com/office/drawing/2014/main" id="{07DC335C-B854-44C2-8E37-F5AE9B4C778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292" t="36227" r="73302" b="36799"/>
          <a:stretch/>
        </p:blipFill>
        <p:spPr>
          <a:xfrm>
            <a:off x="4928705" y="4777675"/>
            <a:ext cx="364491" cy="452905"/>
          </a:xfrm>
          <a:prstGeom prst="rect">
            <a:avLst/>
          </a:prstGeom>
        </p:spPr>
      </p:pic>
      <p:cxnSp>
        <p:nvCxnSpPr>
          <p:cNvPr id="64" name="Connector: Elbow 74">
            <a:extLst>
              <a:ext uri="{FF2B5EF4-FFF2-40B4-BE49-F238E27FC236}">
                <a16:creationId xmlns:a16="http://schemas.microsoft.com/office/drawing/2014/main" id="{DC8B2C73-7D42-448A-AB84-0FC36786B0A0}"/>
              </a:ext>
            </a:extLst>
          </p:cNvPr>
          <p:cNvCxnSpPr>
            <a:cxnSpLocks/>
            <a:stCxn id="70" idx="0"/>
          </p:cNvCxnSpPr>
          <p:nvPr/>
        </p:nvCxnSpPr>
        <p:spPr>
          <a:xfrm rot="16200000" flipH="1" flipV="1">
            <a:off x="5433487" y="195675"/>
            <a:ext cx="1421762" cy="6225562"/>
          </a:xfrm>
          <a:prstGeom prst="bentConnector4">
            <a:avLst>
              <a:gd name="adj1" fmla="val -31992"/>
              <a:gd name="adj2" fmla="val 99426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110">
            <a:extLst>
              <a:ext uri="{FF2B5EF4-FFF2-40B4-BE49-F238E27FC236}">
                <a16:creationId xmlns:a16="http://schemas.microsoft.com/office/drawing/2014/main" id="{0FCB3F4C-ADE3-4D53-B7A6-2E13C5EF2A6D}"/>
              </a:ext>
            </a:extLst>
          </p:cNvPr>
          <p:cNvSpPr txBox="1"/>
          <p:nvPr/>
        </p:nvSpPr>
        <p:spPr>
          <a:xfrm>
            <a:off x="10488250" y="856887"/>
            <a:ext cx="150897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rPr>
              <a:t>New Ranking</a:t>
            </a:r>
            <a:endParaRPr kumimoji="0" lang="de-CH" sz="16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C9502B6-8CD1-4329-B0A1-C8DA127F9B76}"/>
              </a:ext>
            </a:extLst>
          </p:cNvPr>
          <p:cNvSpPr txBox="1"/>
          <p:nvPr/>
        </p:nvSpPr>
        <p:spPr>
          <a:xfrm>
            <a:off x="8410556" y="6448667"/>
            <a:ext cx="190755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Website Evaluation</a:t>
            </a:r>
          </a:p>
        </p:txBody>
      </p:sp>
      <p:pic>
        <p:nvPicPr>
          <p:cNvPr id="74" name="Picture 73" descr="A close up of a logo&#10;&#10;Description generated with high confidence">
            <a:extLst>
              <a:ext uri="{FF2B5EF4-FFF2-40B4-BE49-F238E27FC236}">
                <a16:creationId xmlns:a16="http://schemas.microsoft.com/office/drawing/2014/main" id="{ED4D4430-8181-44E2-9C71-C2B7CABB6A6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292" t="36227" r="73302" b="36799"/>
          <a:stretch/>
        </p:blipFill>
        <p:spPr>
          <a:xfrm>
            <a:off x="6015600" y="5140774"/>
            <a:ext cx="364491" cy="452905"/>
          </a:xfrm>
          <a:prstGeom prst="rect">
            <a:avLst/>
          </a:prstGeom>
        </p:spPr>
      </p:pic>
      <p:pic>
        <p:nvPicPr>
          <p:cNvPr id="75" name="Picture 74" descr="A close up of a logo&#10;&#10;Description generated with high confidence">
            <a:extLst>
              <a:ext uri="{FF2B5EF4-FFF2-40B4-BE49-F238E27FC236}">
                <a16:creationId xmlns:a16="http://schemas.microsoft.com/office/drawing/2014/main" id="{07DC335C-B854-44C2-8E37-F5AE9B4C778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292" t="36227" r="73302" b="36799"/>
          <a:stretch/>
        </p:blipFill>
        <p:spPr>
          <a:xfrm>
            <a:off x="4991869" y="5160307"/>
            <a:ext cx="364491" cy="452905"/>
          </a:xfrm>
          <a:prstGeom prst="rect">
            <a:avLst/>
          </a:prstGeom>
        </p:spPr>
      </p:pic>
      <p:pic>
        <p:nvPicPr>
          <p:cNvPr id="76" name="Picture 75" descr="A close up of a logo&#10;&#10;Description generated with high confidence">
            <a:extLst>
              <a:ext uri="{FF2B5EF4-FFF2-40B4-BE49-F238E27FC236}">
                <a16:creationId xmlns:a16="http://schemas.microsoft.com/office/drawing/2014/main" id="{07DC335C-B854-44C2-8E37-F5AE9B4C778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292" t="36227" r="73302" b="36799"/>
          <a:stretch/>
        </p:blipFill>
        <p:spPr>
          <a:xfrm>
            <a:off x="4674114" y="5088796"/>
            <a:ext cx="364491" cy="452905"/>
          </a:xfrm>
          <a:prstGeom prst="rect">
            <a:avLst/>
          </a:prstGeom>
        </p:spPr>
      </p:pic>
      <p:cxnSp>
        <p:nvCxnSpPr>
          <p:cNvPr id="86" name="Connector: Elbow 74">
            <a:extLst>
              <a:ext uri="{FF2B5EF4-FFF2-40B4-BE49-F238E27FC236}">
                <a16:creationId xmlns:a16="http://schemas.microsoft.com/office/drawing/2014/main" id="{DC8B2C73-7D42-448A-AB84-0FC36786B0A0}"/>
              </a:ext>
            </a:extLst>
          </p:cNvPr>
          <p:cNvCxnSpPr>
            <a:cxnSpLocks/>
          </p:cNvCxnSpPr>
          <p:nvPr/>
        </p:nvCxnSpPr>
        <p:spPr>
          <a:xfrm flipV="1">
            <a:off x="6618686" y="2338432"/>
            <a:ext cx="4644227" cy="4020157"/>
          </a:xfrm>
          <a:prstGeom prst="bentConnector3">
            <a:avLst>
              <a:gd name="adj1" fmla="val 99980"/>
            </a:avLst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or: Elbow 74">
            <a:extLst>
              <a:ext uri="{FF2B5EF4-FFF2-40B4-BE49-F238E27FC236}">
                <a16:creationId xmlns:a16="http://schemas.microsoft.com/office/drawing/2014/main" id="{DC8B2C73-7D42-448A-AB84-0FC36786B0A0}"/>
              </a:ext>
            </a:extLst>
          </p:cNvPr>
          <p:cNvCxnSpPr>
            <a:cxnSpLocks/>
          </p:cNvCxnSpPr>
          <p:nvPr/>
        </p:nvCxnSpPr>
        <p:spPr>
          <a:xfrm>
            <a:off x="3079039" y="5188103"/>
            <a:ext cx="1277409" cy="903912"/>
          </a:xfrm>
          <a:prstGeom prst="bentConnector3">
            <a:avLst>
              <a:gd name="adj1" fmla="val 182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" name="Picture 106" descr="A close up of a logo&#10;&#10;Description generated with high confidence">
            <a:extLst>
              <a:ext uri="{FF2B5EF4-FFF2-40B4-BE49-F238E27FC236}">
                <a16:creationId xmlns:a16="http://schemas.microsoft.com/office/drawing/2014/main" id="{ED4D4430-8181-44E2-9C71-C2B7CABB6A6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292" t="36227" r="73302" b="36799"/>
          <a:stretch/>
        </p:blipFill>
        <p:spPr>
          <a:xfrm>
            <a:off x="4202582" y="2168942"/>
            <a:ext cx="344698" cy="452905"/>
          </a:xfrm>
          <a:prstGeom prst="rect">
            <a:avLst/>
          </a:prstGeom>
        </p:spPr>
      </p:pic>
      <p:sp>
        <p:nvSpPr>
          <p:cNvPr id="66" name="Flowchart: Connector 65"/>
          <p:cNvSpPr/>
          <p:nvPr/>
        </p:nvSpPr>
        <p:spPr>
          <a:xfrm>
            <a:off x="4556280" y="1611700"/>
            <a:ext cx="318324" cy="311437"/>
          </a:xfrm>
          <a:prstGeom prst="flowChartConnec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Flowchart: Connector 107"/>
          <p:cNvSpPr/>
          <p:nvPr/>
        </p:nvSpPr>
        <p:spPr>
          <a:xfrm>
            <a:off x="4948438" y="1624868"/>
            <a:ext cx="318324" cy="311437"/>
          </a:xfrm>
          <a:prstGeom prst="flowChartConnec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Flowchart: Connector 108"/>
          <p:cNvSpPr/>
          <p:nvPr/>
        </p:nvSpPr>
        <p:spPr>
          <a:xfrm>
            <a:off x="4595125" y="2232544"/>
            <a:ext cx="318324" cy="311437"/>
          </a:xfrm>
          <a:prstGeom prst="flowChartConnec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Flowchart: Process 89"/>
          <p:cNvSpPr/>
          <p:nvPr/>
        </p:nvSpPr>
        <p:spPr>
          <a:xfrm>
            <a:off x="4542373" y="5696013"/>
            <a:ext cx="1284666" cy="779944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Flowchart: Process 113"/>
          <p:cNvSpPr/>
          <p:nvPr/>
        </p:nvSpPr>
        <p:spPr>
          <a:xfrm>
            <a:off x="5849568" y="5684243"/>
            <a:ext cx="677454" cy="779944"/>
          </a:xfrm>
          <a:prstGeom prst="flowChartProcess">
            <a:avLst/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err="1">
                <a:solidFill>
                  <a:prstClr val="white"/>
                </a:solidFill>
                <a:latin typeface="Calibri" panose="020F0502020204030204"/>
              </a:rPr>
              <a:t>neg</a:t>
            </a: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Flowchart: Alternate Process 94"/>
          <p:cNvSpPr/>
          <p:nvPr/>
        </p:nvSpPr>
        <p:spPr>
          <a:xfrm>
            <a:off x="428715" y="1898321"/>
            <a:ext cx="1765449" cy="653629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Flowchart: Alternate Process 114"/>
          <p:cNvSpPr/>
          <p:nvPr/>
        </p:nvSpPr>
        <p:spPr>
          <a:xfrm>
            <a:off x="10258674" y="1337595"/>
            <a:ext cx="1765449" cy="589468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0">
            <a:extLst>
              <a:ext uri="{FF2B5EF4-FFF2-40B4-BE49-F238E27FC236}">
                <a16:creationId xmlns:a16="http://schemas.microsoft.com/office/drawing/2014/main" id="{0FCB3F4C-ADE3-4D53-B7A6-2E13C5EF2A6D}"/>
              </a:ext>
            </a:extLst>
          </p:cNvPr>
          <p:cNvSpPr txBox="1"/>
          <p:nvPr/>
        </p:nvSpPr>
        <p:spPr>
          <a:xfrm>
            <a:off x="595841" y="969756"/>
            <a:ext cx="180008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rPr>
              <a:t>Current</a:t>
            </a:r>
            <a:r>
              <a:rPr kumimoji="0" lang="de-CH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rPr>
              <a:t> Ranking</a:t>
            </a:r>
            <a:endParaRPr kumimoji="0" lang="de-CH" sz="16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4" name="Picture 123">
            <a:extLst>
              <a:ext uri="{FF2B5EF4-FFF2-40B4-BE49-F238E27FC236}">
                <a16:creationId xmlns:a16="http://schemas.microsoft.com/office/drawing/2014/main" id="{CB070816-AB02-4237-A412-9CAF417253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3" t="11833" r="1213" b="5325"/>
          <a:stretch/>
        </p:blipFill>
        <p:spPr>
          <a:xfrm>
            <a:off x="499283" y="3491080"/>
            <a:ext cx="1212522" cy="57662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C40ED66B-D9FC-4EB9-96EB-8E57CFC22D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21" t="10396" r="1213" b="6430"/>
          <a:stretch/>
        </p:blipFill>
        <p:spPr>
          <a:xfrm>
            <a:off x="785066" y="3188907"/>
            <a:ext cx="1257814" cy="604039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99392BDA-381B-4832-9C07-E1A81EB818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493" r="1480" b="14556"/>
          <a:stretch/>
        </p:blipFill>
        <p:spPr>
          <a:xfrm>
            <a:off x="985112" y="3074607"/>
            <a:ext cx="1231075" cy="52565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63E71052-D7BD-42D6-B212-2F0EB5D101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572" r="1390" b="10927"/>
          <a:stretch/>
        </p:blipFill>
        <p:spPr>
          <a:xfrm>
            <a:off x="1261367" y="2826957"/>
            <a:ext cx="1228818" cy="550806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128" name="TextBox 110">
            <a:extLst>
              <a:ext uri="{FF2B5EF4-FFF2-40B4-BE49-F238E27FC236}">
                <a16:creationId xmlns:a16="http://schemas.microsoft.com/office/drawing/2014/main" id="{0FCB3F4C-ADE3-4D53-B7A6-2E13C5EF2A6D}"/>
              </a:ext>
            </a:extLst>
          </p:cNvPr>
          <p:cNvSpPr txBox="1"/>
          <p:nvPr/>
        </p:nvSpPr>
        <p:spPr>
          <a:xfrm>
            <a:off x="1105544" y="2562500"/>
            <a:ext cx="174893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rPr>
              <a:t>Updated Ranking</a:t>
            </a:r>
            <a:endParaRPr kumimoji="0" lang="de-CH" sz="16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9" name="Flowchart: Alternate Process 128"/>
          <p:cNvSpPr/>
          <p:nvPr/>
        </p:nvSpPr>
        <p:spPr>
          <a:xfrm>
            <a:off x="875968" y="3043208"/>
            <a:ext cx="1765449" cy="589468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572775" y="1595920"/>
            <a:ext cx="182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4976899" y="1598353"/>
            <a:ext cx="182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4600150" y="2198592"/>
            <a:ext cx="182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7" name="Connector: Elbow 74">
            <a:extLst>
              <a:ext uri="{FF2B5EF4-FFF2-40B4-BE49-F238E27FC236}">
                <a16:creationId xmlns:a16="http://schemas.microsoft.com/office/drawing/2014/main" id="{DC8B2C73-7D42-448A-AB84-0FC36786B0A0}"/>
              </a:ext>
            </a:extLst>
          </p:cNvPr>
          <p:cNvCxnSpPr>
            <a:cxnSpLocks/>
            <a:endCxn id="99" idx="2"/>
          </p:cNvCxnSpPr>
          <p:nvPr/>
        </p:nvCxnSpPr>
        <p:spPr>
          <a:xfrm flipV="1">
            <a:off x="6630061" y="5374706"/>
            <a:ext cx="2645732" cy="668988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Picture 77" descr="A close up of a logo&#10;&#10;Description generated with high confidence">
            <a:extLst>
              <a:ext uri="{FF2B5EF4-FFF2-40B4-BE49-F238E27FC236}">
                <a16:creationId xmlns:a16="http://schemas.microsoft.com/office/drawing/2014/main" id="{C814B14B-222C-40E9-AB73-5ADA71C5659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292" t="36227" r="73302" b="36799"/>
          <a:stretch/>
        </p:blipFill>
        <p:spPr>
          <a:xfrm>
            <a:off x="8906647" y="3792766"/>
            <a:ext cx="364491" cy="452905"/>
          </a:xfrm>
          <a:prstGeom prst="rect">
            <a:avLst/>
          </a:prstGeom>
        </p:spPr>
      </p:pic>
      <p:pic>
        <p:nvPicPr>
          <p:cNvPr id="80" name="Picture 79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51237-64AE-479D-8D0A-DF2F58BA983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292" t="36227" r="73302" b="36799"/>
          <a:stretch/>
        </p:blipFill>
        <p:spPr>
          <a:xfrm>
            <a:off x="8959183" y="4111602"/>
            <a:ext cx="364491" cy="452905"/>
          </a:xfrm>
          <a:prstGeom prst="rect">
            <a:avLst/>
          </a:prstGeom>
        </p:spPr>
      </p:pic>
      <p:pic>
        <p:nvPicPr>
          <p:cNvPr id="81" name="Picture 80" descr="A close up of a logo&#10;&#10;Description generated with high confidence">
            <a:extLst>
              <a:ext uri="{FF2B5EF4-FFF2-40B4-BE49-F238E27FC236}">
                <a16:creationId xmlns:a16="http://schemas.microsoft.com/office/drawing/2014/main" id="{73437EF4-2B99-4A7D-9DDD-85C766E3386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292" t="36227" r="73302" b="36799"/>
          <a:stretch/>
        </p:blipFill>
        <p:spPr>
          <a:xfrm>
            <a:off x="8656848" y="4018307"/>
            <a:ext cx="364491" cy="452905"/>
          </a:xfrm>
          <a:prstGeom prst="rect">
            <a:avLst/>
          </a:prstGeom>
        </p:spPr>
      </p:pic>
      <p:pic>
        <p:nvPicPr>
          <p:cNvPr id="67" name="Picture 66" descr="A close up of a logo&#10;&#10;Description generated with high confidence">
            <a:extLst>
              <a:ext uri="{FF2B5EF4-FFF2-40B4-BE49-F238E27FC236}">
                <a16:creationId xmlns:a16="http://schemas.microsoft.com/office/drawing/2014/main" id="{22A910D8-771E-43C2-9F1E-B47299A67DE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292" t="36227" r="73302" b="36799"/>
          <a:stretch/>
        </p:blipFill>
        <p:spPr>
          <a:xfrm>
            <a:off x="4092514" y="1309324"/>
            <a:ext cx="364491" cy="452905"/>
          </a:xfrm>
          <a:prstGeom prst="rect">
            <a:avLst/>
          </a:prstGeom>
        </p:spPr>
      </p:pic>
      <p:pic>
        <p:nvPicPr>
          <p:cNvPr id="82" name="Picture 81" descr="A close up of a logo&#10;&#10;Description generated with high confidence">
            <a:extLst>
              <a:ext uri="{FF2B5EF4-FFF2-40B4-BE49-F238E27FC236}">
                <a16:creationId xmlns:a16="http://schemas.microsoft.com/office/drawing/2014/main" id="{14789A0C-0AF1-480C-8F58-16CB00186BF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292" t="36227" r="73302" b="36799"/>
          <a:stretch/>
        </p:blipFill>
        <p:spPr>
          <a:xfrm>
            <a:off x="4145050" y="1628160"/>
            <a:ext cx="364491" cy="452905"/>
          </a:xfrm>
          <a:prstGeom prst="rect">
            <a:avLst/>
          </a:prstGeom>
        </p:spPr>
      </p:pic>
      <p:pic>
        <p:nvPicPr>
          <p:cNvPr id="83" name="Picture 82" descr="A close up of a logo&#10;&#10;Description generated with high confidence">
            <a:extLst>
              <a:ext uri="{FF2B5EF4-FFF2-40B4-BE49-F238E27FC236}">
                <a16:creationId xmlns:a16="http://schemas.microsoft.com/office/drawing/2014/main" id="{DB68E23C-AD8A-417A-819A-108DC99767D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292" t="36227" r="73302" b="36799"/>
          <a:stretch/>
        </p:blipFill>
        <p:spPr>
          <a:xfrm>
            <a:off x="3842715" y="1534865"/>
            <a:ext cx="364491" cy="452905"/>
          </a:xfrm>
          <a:prstGeom prst="rect">
            <a:avLst/>
          </a:prstGeom>
        </p:spPr>
      </p:pic>
      <p:sp>
        <p:nvSpPr>
          <p:cNvPr id="2" name="Arrow: Circular 1">
            <a:extLst>
              <a:ext uri="{FF2B5EF4-FFF2-40B4-BE49-F238E27FC236}">
                <a16:creationId xmlns:a16="http://schemas.microsoft.com/office/drawing/2014/main" id="{760D3C10-4FDC-4B9B-958D-5939F83E2584}"/>
              </a:ext>
            </a:extLst>
          </p:cNvPr>
          <p:cNvSpPr/>
          <p:nvPr/>
        </p:nvSpPr>
        <p:spPr>
          <a:xfrm rot="9175977" flipH="1">
            <a:off x="5283397" y="2969322"/>
            <a:ext cx="1700716" cy="1756145"/>
          </a:xfrm>
          <a:prstGeom prst="circularArrow">
            <a:avLst>
              <a:gd name="adj1" fmla="val 8436"/>
              <a:gd name="adj2" fmla="val 1142319"/>
              <a:gd name="adj3" fmla="val 19690387"/>
              <a:gd name="adj4" fmla="val 10099390"/>
              <a:gd name="adj5" fmla="val 14528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87" name="Arrow: Circular 86">
            <a:extLst>
              <a:ext uri="{FF2B5EF4-FFF2-40B4-BE49-F238E27FC236}">
                <a16:creationId xmlns:a16="http://schemas.microsoft.com/office/drawing/2014/main" id="{D5870759-BFE0-4411-9D75-D743812CB150}"/>
              </a:ext>
            </a:extLst>
          </p:cNvPr>
          <p:cNvSpPr/>
          <p:nvPr/>
        </p:nvSpPr>
        <p:spPr>
          <a:xfrm rot="19975483" flipH="1">
            <a:off x="5327915" y="2974731"/>
            <a:ext cx="1572359" cy="1560129"/>
          </a:xfrm>
          <a:prstGeom prst="circularArrow">
            <a:avLst>
              <a:gd name="adj1" fmla="val 9671"/>
              <a:gd name="adj2" fmla="val 1142319"/>
              <a:gd name="adj3" fmla="val 19638972"/>
              <a:gd name="adj4" fmla="val 10463085"/>
              <a:gd name="adj5" fmla="val 12406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89" name="Title 3">
            <a:extLst>
              <a:ext uri="{FF2B5EF4-FFF2-40B4-BE49-F238E27FC236}">
                <a16:creationId xmlns:a16="http://schemas.microsoft.com/office/drawing/2014/main" id="{57A22CF1-755B-4F13-B284-C7183075E9F8}"/>
              </a:ext>
            </a:extLst>
          </p:cNvPr>
          <p:cNvSpPr txBox="1">
            <a:spLocks/>
          </p:cNvSpPr>
          <p:nvPr/>
        </p:nvSpPr>
        <p:spPr>
          <a:xfrm>
            <a:off x="331187" y="270891"/>
            <a:ext cx="11336931" cy="556711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dirty="0">
                <a:solidFill>
                  <a:srgbClr val="0099CC"/>
                </a:solidFill>
                <a:ea typeface="Gotham Medium Regular" charset="0"/>
                <a:cs typeface="Calibri Light"/>
              </a:rPr>
              <a:t>A token based approach to disrupt the information selection monopoly"</a:t>
            </a:r>
            <a:endParaRPr lang="de-CH" sz="2800" dirty="0">
              <a:solidFill>
                <a:srgbClr val="0099CC"/>
              </a:solidFill>
              <a:ea typeface="Gotham Medium Regular" charset="0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56892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99" grpId="0" animBg="1"/>
      <p:bldP spid="100" grpId="0" animBg="1"/>
      <p:bldP spid="112" grpId="0" animBg="1"/>
      <p:bldP spid="94" grpId="0" animBg="1"/>
      <p:bldP spid="94" grpId="1" animBg="1"/>
      <p:bldP spid="94" grpId="2" animBg="1"/>
      <p:bldP spid="65" grpId="0" animBg="1"/>
      <p:bldP spid="65" grpId="1" animBg="1"/>
      <p:bldP spid="65" grpId="2" animBg="1"/>
      <p:bldP spid="66" grpId="0" animBg="1"/>
      <p:bldP spid="108" grpId="0" animBg="1"/>
      <p:bldP spid="109" grpId="0" animBg="1"/>
      <p:bldP spid="90" grpId="0" animBg="1"/>
      <p:bldP spid="114" grpId="0" animBg="1"/>
      <p:bldP spid="95" grpId="0" animBg="1"/>
      <p:bldP spid="115" grpId="0" animBg="1"/>
      <p:bldP spid="115" grpId="1" animBg="1"/>
      <p:bldP spid="115" grpId="2" animBg="1"/>
      <p:bldP spid="116" grpId="0" animBg="1"/>
      <p:bldP spid="128" grpId="0" animBg="1"/>
      <p:bldP spid="129" grpId="0" animBg="1"/>
      <p:bldP spid="131" grpId="0"/>
      <p:bldP spid="133" grpId="0"/>
      <p:bldP spid="134" grpId="0"/>
      <p:bldP spid="2" grpId="0" animBg="1"/>
      <p:bldP spid="8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04B232-054E-4E5B-B834-FD1DC7979095}"/>
              </a:ext>
            </a:extLst>
          </p:cNvPr>
          <p:cNvSpPr/>
          <p:nvPr/>
        </p:nvSpPr>
        <p:spPr>
          <a:xfrm>
            <a:off x="404036" y="5087679"/>
            <a:ext cx="11189757" cy="157596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8EB4D-5735-4217-ABDD-7584B60F7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787" y="5218475"/>
            <a:ext cx="4212999" cy="1295400"/>
          </a:xfrm>
          <a:noFill/>
        </p:spPr>
        <p:txBody>
          <a:bodyPr anchor="t"/>
          <a:lstStyle/>
          <a:p>
            <a:pPr marL="0" indent="0">
              <a:buNone/>
            </a:pPr>
            <a:r>
              <a:rPr lang="de-CH" sz="1600" b="1" dirty="0">
                <a:solidFill>
                  <a:schemeClr val="accent1">
                    <a:lumMod val="50000"/>
                  </a:schemeClr>
                </a:solidFill>
              </a:rPr>
              <a:t>Possible </a:t>
            </a:r>
            <a:r>
              <a:rPr lang="de-CH" sz="1600" b="1" dirty="0" err="1">
                <a:solidFill>
                  <a:schemeClr val="accent1">
                    <a:lumMod val="50000"/>
                  </a:schemeClr>
                </a:solidFill>
              </a:rPr>
              <a:t>Risks</a:t>
            </a:r>
            <a:r>
              <a:rPr lang="de-CH" sz="1600" b="1" dirty="0">
                <a:solidFill>
                  <a:schemeClr val="accent1">
                    <a:lumMod val="50000"/>
                  </a:schemeClr>
                </a:solidFill>
              </a:rPr>
              <a:t> &amp; Bugs</a:t>
            </a:r>
            <a:endParaRPr lang="de-DE" sz="1600" b="1" dirty="0"/>
          </a:p>
          <a:p>
            <a:pPr lvl="1"/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Initial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token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financing</a:t>
            </a:r>
            <a:endParaRPr lang="de-CH" sz="1600" dirty="0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Need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of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a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first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mover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community</a:t>
            </a:r>
          </a:p>
          <a:p>
            <a:pPr lvl="1"/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Usual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bad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guys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and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guess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who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?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917EBDA-2D97-4BCC-B81C-905535C98F16}"/>
              </a:ext>
            </a:extLst>
          </p:cNvPr>
          <p:cNvSpPr txBox="1">
            <a:spLocks/>
          </p:cNvSpPr>
          <p:nvPr/>
        </p:nvSpPr>
        <p:spPr>
          <a:xfrm>
            <a:off x="6576309" y="5204099"/>
            <a:ext cx="4683255" cy="1317625"/>
          </a:xfrm>
          <a:prstGeom prst="rect">
            <a:avLst/>
          </a:prstGeom>
          <a:noFill/>
        </p:spPr>
        <p:txBody>
          <a:bodyPr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Gotham Medium Regular" charset="0"/>
                <a:ea typeface="Gotham Medium Regular" charset="0"/>
                <a:cs typeface="Gotham Medium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CH" sz="1600" b="1" dirty="0">
                <a:solidFill>
                  <a:schemeClr val="accent1">
                    <a:lumMod val="50000"/>
                  </a:schemeClr>
                </a:solidFill>
              </a:rPr>
              <a:t>Technology Roadmap</a:t>
            </a:r>
            <a:endParaRPr lang="de-DE" dirty="0"/>
          </a:p>
          <a:p>
            <a:pPr lvl="1"/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AI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to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detect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 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fraud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 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or</a:t>
            </a:r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accent1">
                    <a:lumMod val="50000"/>
                  </a:schemeClr>
                </a:solidFill>
              </a:rPr>
              <a:t>robots</a:t>
            </a:r>
            <a:endParaRPr lang="de-CH" sz="1600" dirty="0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Mining of Tokens through users (e.g. coinhive)</a:t>
            </a:r>
          </a:p>
          <a:p>
            <a:pPr lvl="1"/>
            <a:r>
              <a:rPr lang="de-CH" sz="1600" dirty="0">
                <a:solidFill>
                  <a:schemeClr val="accent1">
                    <a:lumMod val="50000"/>
                  </a:schemeClr>
                </a:solidFill>
              </a:rPr>
              <a:t>Algorithms to optimize Token-calculation and distribution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AAEB6B2-0320-4A1D-AB47-F6D7C146DE4A}"/>
              </a:ext>
            </a:extLst>
          </p:cNvPr>
          <p:cNvSpPr txBox="1"/>
          <p:nvPr/>
        </p:nvSpPr>
        <p:spPr>
          <a:xfrm>
            <a:off x="591786" y="1030185"/>
            <a:ext cx="4587765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400" b="1" dirty="0" err="1">
                <a:solidFill>
                  <a:srgbClr val="0099CC"/>
                </a:solidFill>
              </a:rPr>
              <a:t>Eval</a:t>
            </a:r>
            <a:r>
              <a:rPr lang="de-DE" sz="2400" b="1" dirty="0">
                <a:solidFill>
                  <a:srgbClr val="0099CC"/>
                </a:solidFill>
                <a:cs typeface="Calibri"/>
              </a:rPr>
              <a:t> Token</a:t>
            </a:r>
            <a:endParaRPr lang="de-DE" sz="2400" b="1" dirty="0" err="1">
              <a:solidFill>
                <a:srgbClr val="0099CC"/>
              </a:solidFill>
              <a:cs typeface="Calibri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B8CA094-EBCC-43C7-AFD0-BFD3F419E2CA}"/>
              </a:ext>
            </a:extLst>
          </p:cNvPr>
          <p:cNvSpPr txBox="1"/>
          <p:nvPr/>
        </p:nvSpPr>
        <p:spPr>
          <a:xfrm>
            <a:off x="6533411" y="1030185"/>
            <a:ext cx="4536721" cy="461665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400" b="1" dirty="0">
                <a:solidFill>
                  <a:srgbClr val="0099CC"/>
                </a:solidFill>
              </a:rPr>
              <a:t>Trust Token</a:t>
            </a:r>
            <a:endParaRPr lang="de-DE" sz="2400" dirty="0">
              <a:solidFill>
                <a:srgbClr val="0099CC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370DC88-B4DF-4108-BC3F-FB842B7327BE}"/>
              </a:ext>
            </a:extLst>
          </p:cNvPr>
          <p:cNvSpPr txBox="1"/>
          <p:nvPr/>
        </p:nvSpPr>
        <p:spPr>
          <a:xfrm>
            <a:off x="591786" y="1511480"/>
            <a:ext cx="5230319" cy="250632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CH" sz="1600" b="1" dirty="0"/>
              <a:t>Purpose:</a:t>
            </a:r>
            <a:r>
              <a:rPr lang="de-CH" sz="1600" dirty="0"/>
              <a:t> </a:t>
            </a:r>
            <a:r>
              <a:rPr lang="de-CH" sz="1600" dirty="0" err="1"/>
              <a:t>evaluation</a:t>
            </a:r>
            <a:r>
              <a:rPr lang="de-CH" sz="1600" dirty="0"/>
              <a:t> </a:t>
            </a:r>
            <a:r>
              <a:rPr lang="de-CH" sz="1600" dirty="0" err="1"/>
              <a:t>of</a:t>
            </a:r>
            <a:r>
              <a:rPr lang="de-CH" sz="1600" dirty="0"/>
              <a:t> web </a:t>
            </a:r>
            <a:r>
              <a:rPr lang="de-CH" sz="1600" dirty="0" err="1"/>
              <a:t>site</a:t>
            </a:r>
            <a:r>
              <a:rPr lang="de-CH" sz="1600" dirty="0"/>
              <a:t> </a:t>
            </a:r>
            <a:r>
              <a:rPr lang="de-CH" sz="1600" dirty="0" err="1"/>
              <a:t>contents</a:t>
            </a:r>
            <a:endParaRPr lang="de-CH" sz="1600" dirty="0" err="1"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CH" sz="1600" b="1" dirty="0" err="1"/>
              <a:t>Mechanism</a:t>
            </a:r>
            <a:r>
              <a:rPr lang="de-CH" sz="1600" b="1" dirty="0"/>
              <a:t>: </a:t>
            </a:r>
            <a:r>
              <a:rPr lang="de-CH" sz="1600" dirty="0" err="1">
                <a:cs typeface="Calibri"/>
              </a:rPr>
              <a:t>Used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from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users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to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fill</a:t>
            </a:r>
            <a:r>
              <a:rPr lang="de-CH" sz="1600" dirty="0">
                <a:cs typeface="Calibri"/>
              </a:rPr>
              <a:t> </a:t>
            </a:r>
            <a:r>
              <a:rPr lang="de-CH" sz="1600" dirty="0" err="1">
                <a:cs typeface="Calibri"/>
              </a:rPr>
              <a:t>or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reduce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webpage</a:t>
            </a:r>
            <a:r>
              <a:rPr lang="de-CH" sz="1600" dirty="0">
                <a:cs typeface="Calibri"/>
              </a:rPr>
              <a:t> </a:t>
            </a:r>
            <a:r>
              <a:rPr lang="de-CH" sz="1600" dirty="0" err="1">
                <a:cs typeface="Calibri"/>
              </a:rPr>
              <a:t>ranking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wallets</a:t>
            </a:r>
            <a:endParaRPr lang="de-CH" sz="1600" b="1" dirty="0">
              <a:cs typeface="Calibri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de-CH" sz="1600" dirty="0">
                <a:cs typeface="Calibri"/>
              </a:rPr>
              <a:t>Minimum start amount per registered Chainge participant for each cycle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de-CH" sz="1600" dirty="0">
                <a:cs typeface="Calibri"/>
              </a:rPr>
              <a:t>Increase of tokens is based on consensus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de-CH" sz="1600" dirty="0">
                <a:cs typeface="Calibri"/>
              </a:rPr>
              <a:t>No accumulation of tokens – tokens expire after the cycle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de-CH" sz="1600" dirty="0">
                <a:cs typeface="Calibri"/>
              </a:rPr>
              <a:t>Balance represents current Website rating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2E6118B-3444-410F-B881-A9FE8376E337}"/>
              </a:ext>
            </a:extLst>
          </p:cNvPr>
          <p:cNvSpPr txBox="1"/>
          <p:nvPr/>
        </p:nvSpPr>
        <p:spPr>
          <a:xfrm>
            <a:off x="6576309" y="1489056"/>
            <a:ext cx="5017485" cy="263456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CH" sz="1600" b="1" dirty="0"/>
              <a:t>Purpose</a:t>
            </a:r>
            <a:r>
              <a:rPr lang="de-CH" sz="1600" b="1" dirty="0">
                <a:cs typeface="Calibri"/>
              </a:rPr>
              <a:t>: reflects </a:t>
            </a:r>
            <a:r>
              <a:rPr lang="de-CH" sz="1600" dirty="0">
                <a:cs typeface="Calibri"/>
              </a:rPr>
              <a:t>user's ranking credibility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CH" sz="1600" b="1" dirty="0"/>
              <a:t>Mechanism:</a:t>
            </a:r>
            <a:r>
              <a:rPr lang="de-CH" sz="1600" b="1" dirty="0">
                <a:cs typeface="Calibri"/>
              </a:rPr>
              <a:t> </a:t>
            </a:r>
            <a:r>
              <a:rPr lang="de-CH" sz="1600" dirty="0">
                <a:cs typeface="Calibri"/>
              </a:rPr>
              <a:t>Tool of the Chainge Application to incentivice users for their rankings, Influences Eval Token Distribution</a:t>
            </a:r>
            <a:endParaRPr lang="de-CH" sz="1600" b="1" dirty="0">
              <a:cs typeface="Calibri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de-CH" sz="1600" dirty="0">
                <a:cs typeface="Calibri"/>
              </a:rPr>
              <a:t>Fixed minimum amount of tokens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de-CH" sz="1600" dirty="0">
                <a:cs typeface="Calibri"/>
              </a:rPr>
              <a:t>Trust </a:t>
            </a:r>
            <a:r>
              <a:rPr lang="de-CH" sz="1600" dirty="0" err="1">
                <a:cs typeface="Calibri"/>
              </a:rPr>
              <a:t>status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changes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according</a:t>
            </a:r>
            <a:r>
              <a:rPr lang="de-CH" sz="1600" dirty="0">
                <a:cs typeface="Calibri"/>
              </a:rPr>
              <a:t> </a:t>
            </a:r>
            <a:r>
              <a:rPr lang="de-CH" sz="1600" dirty="0" err="1">
                <a:cs typeface="Calibri"/>
              </a:rPr>
              <a:t>trust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level</a:t>
            </a:r>
            <a:r>
              <a:rPr lang="de-CH" sz="1600" dirty="0">
                <a:cs typeface="Calibri"/>
              </a:rPr>
              <a:t> </a:t>
            </a:r>
            <a:r>
              <a:rPr lang="de-CH" sz="1600" dirty="0" err="1">
                <a:cs typeface="Calibri"/>
              </a:rPr>
              <a:t>statistic</a:t>
            </a:r>
            <a:endParaRPr lang="de-CH" sz="1600" dirty="0">
              <a:cs typeface="Calibri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de-CH" sz="1600" dirty="0">
                <a:cs typeface="Calibri"/>
              </a:rPr>
              <a:t>Upper boundary to prohibit singular dominance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de-CH" sz="1600" dirty="0">
              <a:cs typeface="Calibri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de-CH" sz="1600" dirty="0">
              <a:cs typeface="Calibri"/>
            </a:endParaRPr>
          </a:p>
        </p:txBody>
      </p:sp>
      <p:pic>
        <p:nvPicPr>
          <p:cNvPr id="4" name="Grafik 10">
            <a:extLst>
              <a:ext uri="{FF2B5EF4-FFF2-40B4-BE49-F238E27FC236}">
                <a16:creationId xmlns:a16="http://schemas.microsoft.com/office/drawing/2014/main" id="{AE4F8BEC-4265-4806-8E35-96188EAE4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90" y="4388466"/>
            <a:ext cx="457200" cy="561975"/>
          </a:xfrm>
          <a:prstGeom prst="rect">
            <a:avLst/>
          </a:prstGeom>
        </p:spPr>
      </p:pic>
      <p:pic>
        <p:nvPicPr>
          <p:cNvPr id="12" name="Grafik 10">
            <a:extLst>
              <a:ext uri="{FF2B5EF4-FFF2-40B4-BE49-F238E27FC236}">
                <a16:creationId xmlns:a16="http://schemas.microsoft.com/office/drawing/2014/main" id="{8836F32F-B383-4C7D-881C-25F14C839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024" y="4374088"/>
            <a:ext cx="457200" cy="561975"/>
          </a:xfrm>
          <a:prstGeom prst="rect">
            <a:avLst/>
          </a:prstGeom>
        </p:spPr>
      </p:pic>
      <p:pic>
        <p:nvPicPr>
          <p:cNvPr id="13" name="Grafik 10">
            <a:extLst>
              <a:ext uri="{FF2B5EF4-FFF2-40B4-BE49-F238E27FC236}">
                <a16:creationId xmlns:a16="http://schemas.microsoft.com/office/drawing/2014/main" id="{C52229E6-646C-48ED-935B-F1840CF70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416" y="4295014"/>
            <a:ext cx="457200" cy="561975"/>
          </a:xfrm>
          <a:prstGeom prst="rect">
            <a:avLst/>
          </a:prstGeom>
        </p:spPr>
      </p:pic>
      <p:pic>
        <p:nvPicPr>
          <p:cNvPr id="14" name="Grafik 10">
            <a:extLst>
              <a:ext uri="{FF2B5EF4-FFF2-40B4-BE49-F238E27FC236}">
                <a16:creationId xmlns:a16="http://schemas.microsoft.com/office/drawing/2014/main" id="{9A8B839C-8BE7-4766-BC05-53626D0C7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7183" y="4297888"/>
            <a:ext cx="457200" cy="561975"/>
          </a:xfrm>
          <a:prstGeom prst="rect">
            <a:avLst/>
          </a:prstGeom>
        </p:spPr>
      </p:pic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7CBFA7FB-E75F-4A00-ACC8-903F147AF3F5}"/>
              </a:ext>
            </a:extLst>
          </p:cNvPr>
          <p:cNvCxnSpPr/>
          <p:nvPr/>
        </p:nvCxnSpPr>
        <p:spPr>
          <a:xfrm flipV="1">
            <a:off x="2256918" y="4654088"/>
            <a:ext cx="522291" cy="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32E95EF-3546-4CD2-9F14-7A6C39C00800}"/>
              </a:ext>
            </a:extLst>
          </p:cNvPr>
          <p:cNvCxnSpPr>
            <a:cxnSpLocks/>
          </p:cNvCxnSpPr>
          <p:nvPr/>
        </p:nvCxnSpPr>
        <p:spPr>
          <a:xfrm flipV="1">
            <a:off x="4899839" y="4659632"/>
            <a:ext cx="522291" cy="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37BFF3D2-26BB-4608-98EA-384F4675C0DF}"/>
              </a:ext>
            </a:extLst>
          </p:cNvPr>
          <p:cNvCxnSpPr>
            <a:cxnSpLocks/>
          </p:cNvCxnSpPr>
          <p:nvPr/>
        </p:nvCxnSpPr>
        <p:spPr>
          <a:xfrm flipV="1">
            <a:off x="7689586" y="4635756"/>
            <a:ext cx="522291" cy="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5C5BE53F-4E94-4956-9913-4943FAC81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2138" y="6585141"/>
            <a:ext cx="557572" cy="22665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E722560-83D8-446E-863A-459FA2322735}"/>
              </a:ext>
            </a:extLst>
          </p:cNvPr>
          <p:cNvGrpSpPr/>
          <p:nvPr/>
        </p:nvGrpSpPr>
        <p:grpSpPr>
          <a:xfrm>
            <a:off x="1041754" y="4448936"/>
            <a:ext cx="397797" cy="512366"/>
            <a:chOff x="7472109" y="1225103"/>
            <a:chExt cx="800776" cy="798326"/>
          </a:xfrm>
          <a:solidFill>
            <a:schemeClr val="accent1"/>
          </a:solidFill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772D296-D502-4BBA-BED8-F8A76A55218E}"/>
                </a:ext>
              </a:extLst>
            </p:cNvPr>
            <p:cNvGrpSpPr/>
            <p:nvPr/>
          </p:nvGrpSpPr>
          <p:grpSpPr>
            <a:xfrm>
              <a:off x="7472109" y="1225103"/>
              <a:ext cx="800776" cy="798326"/>
              <a:chOff x="7472109" y="1225103"/>
              <a:chExt cx="800776" cy="798326"/>
            </a:xfrm>
            <a:grpFill/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E6D3257-B334-45A5-8E8E-DEA874C8EE21}"/>
                  </a:ext>
                </a:extLst>
              </p:cNvPr>
              <p:cNvSpPr/>
              <p:nvPr/>
            </p:nvSpPr>
            <p:spPr>
              <a:xfrm>
                <a:off x="7472109" y="1294230"/>
                <a:ext cx="800776" cy="729199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F9B12FC-2B58-457F-99C8-C4DA0A8A451E}"/>
                  </a:ext>
                </a:extLst>
              </p:cNvPr>
              <p:cNvSpPr/>
              <p:nvPr/>
            </p:nvSpPr>
            <p:spPr>
              <a:xfrm>
                <a:off x="7581362" y="1225103"/>
                <a:ext cx="579752" cy="701986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DDBF7C6-00B7-4CDD-8D45-37D133F9D512}"/>
                </a:ext>
              </a:extLst>
            </p:cNvPr>
            <p:cNvCxnSpPr/>
            <p:nvPr/>
          </p:nvCxnSpPr>
          <p:spPr>
            <a:xfrm>
              <a:off x="7592206" y="1854388"/>
              <a:ext cx="54000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820A19-C4A2-4618-8E42-054B07836B3E}"/>
                </a:ext>
              </a:extLst>
            </p:cNvPr>
            <p:cNvCxnSpPr/>
            <p:nvPr/>
          </p:nvCxnSpPr>
          <p:spPr>
            <a:xfrm>
              <a:off x="7592206" y="1734610"/>
              <a:ext cx="54000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2B410F6-72BF-43CD-86B8-1E38EC17FEEC}"/>
                </a:ext>
              </a:extLst>
            </p:cNvPr>
            <p:cNvCxnSpPr/>
            <p:nvPr/>
          </p:nvCxnSpPr>
          <p:spPr>
            <a:xfrm>
              <a:off x="7592206" y="1590103"/>
              <a:ext cx="54000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88ED75C3-EE75-40E2-B5D7-DE4E9059C861}"/>
              </a:ext>
            </a:extLst>
          </p:cNvPr>
          <p:cNvGrpSpPr/>
          <p:nvPr/>
        </p:nvGrpSpPr>
        <p:grpSpPr>
          <a:xfrm>
            <a:off x="1522061" y="4465602"/>
            <a:ext cx="397797" cy="496491"/>
            <a:chOff x="7472109" y="1249838"/>
            <a:chExt cx="800776" cy="773591"/>
          </a:xfrm>
          <a:solidFill>
            <a:srgbClr val="00B050"/>
          </a:solidFill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841BBE78-B42C-45C9-911A-FFCB26B61DE6}"/>
                </a:ext>
              </a:extLst>
            </p:cNvPr>
            <p:cNvGrpSpPr/>
            <p:nvPr/>
          </p:nvGrpSpPr>
          <p:grpSpPr>
            <a:xfrm>
              <a:off x="7472109" y="1249838"/>
              <a:ext cx="800776" cy="773591"/>
              <a:chOff x="7472109" y="1249838"/>
              <a:chExt cx="800776" cy="773591"/>
            </a:xfrm>
            <a:grpFill/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D7AEAB44-CF24-40D4-B7E7-44C5991A9610}"/>
                  </a:ext>
                </a:extLst>
              </p:cNvPr>
              <p:cNvSpPr/>
              <p:nvPr/>
            </p:nvSpPr>
            <p:spPr>
              <a:xfrm>
                <a:off x="7472109" y="1294230"/>
                <a:ext cx="800776" cy="729199"/>
              </a:xfrm>
              <a:prstGeom prst="rect">
                <a:avLst/>
              </a:prstGeom>
              <a:grpFill/>
              <a:ln w="190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A769D644-1E5D-470F-950A-612D435655C9}"/>
                  </a:ext>
                </a:extLst>
              </p:cNvPr>
              <p:cNvSpPr/>
              <p:nvPr/>
            </p:nvSpPr>
            <p:spPr>
              <a:xfrm>
                <a:off x="7543014" y="1249838"/>
                <a:ext cx="652221" cy="701986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48F769C-741D-475B-BE49-114CE9A47850}"/>
                </a:ext>
              </a:extLst>
            </p:cNvPr>
            <p:cNvCxnSpPr/>
            <p:nvPr/>
          </p:nvCxnSpPr>
          <p:spPr>
            <a:xfrm>
              <a:off x="7592206" y="1854388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35386998-FFDF-49B8-BEAF-34466889DDFB}"/>
                </a:ext>
              </a:extLst>
            </p:cNvPr>
            <p:cNvCxnSpPr/>
            <p:nvPr/>
          </p:nvCxnSpPr>
          <p:spPr>
            <a:xfrm>
              <a:off x="7592206" y="1734610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699F90A-8478-47B2-83A7-E918B92C8951}"/>
                </a:ext>
              </a:extLst>
            </p:cNvPr>
            <p:cNvCxnSpPr/>
            <p:nvPr/>
          </p:nvCxnSpPr>
          <p:spPr>
            <a:xfrm>
              <a:off x="7592206" y="1590103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849834B-D8A7-4657-A64C-462C89E21AEB}"/>
              </a:ext>
            </a:extLst>
          </p:cNvPr>
          <p:cNvGrpSpPr/>
          <p:nvPr/>
        </p:nvGrpSpPr>
        <p:grpSpPr>
          <a:xfrm>
            <a:off x="4041644" y="4459799"/>
            <a:ext cx="397797" cy="496491"/>
            <a:chOff x="7472109" y="1249838"/>
            <a:chExt cx="800776" cy="773591"/>
          </a:xfrm>
          <a:solidFill>
            <a:srgbClr val="00B050"/>
          </a:solidFill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D27EAE2-2ABD-4A1F-ABBB-38516EC61ABD}"/>
                </a:ext>
              </a:extLst>
            </p:cNvPr>
            <p:cNvGrpSpPr/>
            <p:nvPr/>
          </p:nvGrpSpPr>
          <p:grpSpPr>
            <a:xfrm>
              <a:off x="7472109" y="1249838"/>
              <a:ext cx="800776" cy="773591"/>
              <a:chOff x="7472109" y="1249838"/>
              <a:chExt cx="800776" cy="773591"/>
            </a:xfrm>
            <a:grpFill/>
          </p:grpSpPr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9F687603-18F3-419A-A1F2-2B148636E124}"/>
                  </a:ext>
                </a:extLst>
              </p:cNvPr>
              <p:cNvSpPr/>
              <p:nvPr/>
            </p:nvSpPr>
            <p:spPr>
              <a:xfrm>
                <a:off x="7472109" y="1294230"/>
                <a:ext cx="800776" cy="729199"/>
              </a:xfrm>
              <a:prstGeom prst="rect">
                <a:avLst/>
              </a:prstGeom>
              <a:grpFill/>
              <a:ln w="190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7D607983-0109-4AB2-810D-D9F58C6A62CE}"/>
                  </a:ext>
                </a:extLst>
              </p:cNvPr>
              <p:cNvSpPr/>
              <p:nvPr/>
            </p:nvSpPr>
            <p:spPr>
              <a:xfrm>
                <a:off x="7543014" y="1249838"/>
                <a:ext cx="652221" cy="701986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FA2A1A7-1E7C-49F9-90E8-9711649B56F3}"/>
                </a:ext>
              </a:extLst>
            </p:cNvPr>
            <p:cNvCxnSpPr/>
            <p:nvPr/>
          </p:nvCxnSpPr>
          <p:spPr>
            <a:xfrm>
              <a:off x="7592206" y="1854388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18AE969-FF9C-47C0-B5BA-55C26F97A650}"/>
                </a:ext>
              </a:extLst>
            </p:cNvPr>
            <p:cNvCxnSpPr/>
            <p:nvPr/>
          </p:nvCxnSpPr>
          <p:spPr>
            <a:xfrm>
              <a:off x="7592206" y="1734610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FA78132-2886-4749-9F10-53DC6D2048D5}"/>
                </a:ext>
              </a:extLst>
            </p:cNvPr>
            <p:cNvCxnSpPr/>
            <p:nvPr/>
          </p:nvCxnSpPr>
          <p:spPr>
            <a:xfrm>
              <a:off x="7592206" y="1590103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2B4D1BC3-FA89-4E48-AAEF-0C8B8331D391}"/>
              </a:ext>
            </a:extLst>
          </p:cNvPr>
          <p:cNvGrpSpPr/>
          <p:nvPr/>
        </p:nvGrpSpPr>
        <p:grpSpPr>
          <a:xfrm>
            <a:off x="3566077" y="4433789"/>
            <a:ext cx="397797" cy="512366"/>
            <a:chOff x="7472109" y="1225103"/>
            <a:chExt cx="800776" cy="798326"/>
          </a:xfrm>
          <a:solidFill>
            <a:schemeClr val="accent1"/>
          </a:solidFill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B109900-A309-49A1-A053-CFD1DE939688}"/>
                </a:ext>
              </a:extLst>
            </p:cNvPr>
            <p:cNvGrpSpPr/>
            <p:nvPr/>
          </p:nvGrpSpPr>
          <p:grpSpPr>
            <a:xfrm>
              <a:off x="7472109" y="1225103"/>
              <a:ext cx="800776" cy="798326"/>
              <a:chOff x="7472109" y="1225103"/>
              <a:chExt cx="800776" cy="798326"/>
            </a:xfrm>
            <a:grpFill/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E9F15CD9-DECF-4A36-8012-B3B534C6C349}"/>
                  </a:ext>
                </a:extLst>
              </p:cNvPr>
              <p:cNvSpPr/>
              <p:nvPr/>
            </p:nvSpPr>
            <p:spPr>
              <a:xfrm>
                <a:off x="7472109" y="1294230"/>
                <a:ext cx="800776" cy="729199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09AC51AC-352B-4A0C-9918-5D73AF04B6BF}"/>
                  </a:ext>
                </a:extLst>
              </p:cNvPr>
              <p:cNvSpPr/>
              <p:nvPr/>
            </p:nvSpPr>
            <p:spPr>
              <a:xfrm>
                <a:off x="7581362" y="1225103"/>
                <a:ext cx="579752" cy="701986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AD27050-4FB8-4B55-B25F-FF8D0E047C7B}"/>
                </a:ext>
              </a:extLst>
            </p:cNvPr>
            <p:cNvCxnSpPr/>
            <p:nvPr/>
          </p:nvCxnSpPr>
          <p:spPr>
            <a:xfrm>
              <a:off x="7592206" y="1854388"/>
              <a:ext cx="54000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717B3A3D-1DFA-46BA-BF73-A7C6A71F10D5}"/>
              </a:ext>
            </a:extLst>
          </p:cNvPr>
          <p:cNvGrpSpPr/>
          <p:nvPr/>
        </p:nvGrpSpPr>
        <p:grpSpPr>
          <a:xfrm>
            <a:off x="6883561" y="4382310"/>
            <a:ext cx="397797" cy="496491"/>
            <a:chOff x="7472109" y="1249838"/>
            <a:chExt cx="800776" cy="773591"/>
          </a:xfrm>
          <a:solidFill>
            <a:srgbClr val="00B050"/>
          </a:solidFill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BDE02E98-143F-494A-B236-09FB10FBB1A7}"/>
                </a:ext>
              </a:extLst>
            </p:cNvPr>
            <p:cNvGrpSpPr/>
            <p:nvPr/>
          </p:nvGrpSpPr>
          <p:grpSpPr>
            <a:xfrm>
              <a:off x="7472109" y="1249838"/>
              <a:ext cx="800776" cy="773591"/>
              <a:chOff x="7472109" y="1249838"/>
              <a:chExt cx="800776" cy="773591"/>
            </a:xfrm>
            <a:grpFill/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D3B7A2E-9A07-4B3E-A1A9-28A61D24683C}"/>
                  </a:ext>
                </a:extLst>
              </p:cNvPr>
              <p:cNvSpPr/>
              <p:nvPr/>
            </p:nvSpPr>
            <p:spPr>
              <a:xfrm>
                <a:off x="7472109" y="1294230"/>
                <a:ext cx="800776" cy="729199"/>
              </a:xfrm>
              <a:prstGeom prst="rect">
                <a:avLst/>
              </a:prstGeom>
              <a:grpFill/>
              <a:ln w="190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41BD7D49-F53C-44DB-AFE4-BCA6ED041C89}"/>
                  </a:ext>
                </a:extLst>
              </p:cNvPr>
              <p:cNvSpPr/>
              <p:nvPr/>
            </p:nvSpPr>
            <p:spPr>
              <a:xfrm>
                <a:off x="7543014" y="1249838"/>
                <a:ext cx="652221" cy="701986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30D79A4-EB8B-4816-866B-16FD76B2F7C2}"/>
                </a:ext>
              </a:extLst>
            </p:cNvPr>
            <p:cNvCxnSpPr/>
            <p:nvPr/>
          </p:nvCxnSpPr>
          <p:spPr>
            <a:xfrm>
              <a:off x="7592206" y="1854388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0F98364-2D1F-4511-8451-CF3200225679}"/>
                </a:ext>
              </a:extLst>
            </p:cNvPr>
            <p:cNvCxnSpPr/>
            <p:nvPr/>
          </p:nvCxnSpPr>
          <p:spPr>
            <a:xfrm>
              <a:off x="7592206" y="1734610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9D00E04-3D19-4838-AAE2-1A601BFCED87}"/>
                </a:ext>
              </a:extLst>
            </p:cNvPr>
            <p:cNvCxnSpPr/>
            <p:nvPr/>
          </p:nvCxnSpPr>
          <p:spPr>
            <a:xfrm>
              <a:off x="7592206" y="1590103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3A21BED-811F-4A79-B5FF-1CBB652FDF5D}"/>
              </a:ext>
            </a:extLst>
          </p:cNvPr>
          <p:cNvGrpSpPr/>
          <p:nvPr/>
        </p:nvGrpSpPr>
        <p:grpSpPr>
          <a:xfrm>
            <a:off x="6398472" y="4366434"/>
            <a:ext cx="397797" cy="512366"/>
            <a:chOff x="7472109" y="1225103"/>
            <a:chExt cx="800776" cy="798326"/>
          </a:xfrm>
          <a:solidFill>
            <a:schemeClr val="accent1"/>
          </a:solidFill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A710ECB-AC4E-437D-B392-7CDE367950BC}"/>
                </a:ext>
              </a:extLst>
            </p:cNvPr>
            <p:cNvSpPr/>
            <p:nvPr/>
          </p:nvSpPr>
          <p:spPr>
            <a:xfrm>
              <a:off x="7472109" y="1294230"/>
              <a:ext cx="800776" cy="729199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EA7B8E7-8E43-464C-BCA6-78496D6A79E7}"/>
                </a:ext>
              </a:extLst>
            </p:cNvPr>
            <p:cNvSpPr/>
            <p:nvPr/>
          </p:nvSpPr>
          <p:spPr>
            <a:xfrm>
              <a:off x="7581362" y="1225103"/>
              <a:ext cx="579752" cy="70198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854BD52C-EF77-4114-9AA0-D009BC4CC142}"/>
              </a:ext>
            </a:extLst>
          </p:cNvPr>
          <p:cNvGrpSpPr/>
          <p:nvPr/>
        </p:nvGrpSpPr>
        <p:grpSpPr>
          <a:xfrm>
            <a:off x="10020684" y="4382310"/>
            <a:ext cx="397797" cy="496491"/>
            <a:chOff x="7472109" y="1249838"/>
            <a:chExt cx="800776" cy="773591"/>
          </a:xfrm>
          <a:solidFill>
            <a:srgbClr val="00B050"/>
          </a:solidFill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35C2671F-13E2-435E-826D-FD4AE76343FF}"/>
                </a:ext>
              </a:extLst>
            </p:cNvPr>
            <p:cNvGrpSpPr/>
            <p:nvPr/>
          </p:nvGrpSpPr>
          <p:grpSpPr>
            <a:xfrm>
              <a:off x="7472109" y="1249838"/>
              <a:ext cx="800776" cy="773591"/>
              <a:chOff x="7472109" y="1249838"/>
              <a:chExt cx="800776" cy="773591"/>
            </a:xfrm>
            <a:grpFill/>
          </p:grpSpPr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130331B9-E914-4558-BC3D-C4F60D74C5ED}"/>
                  </a:ext>
                </a:extLst>
              </p:cNvPr>
              <p:cNvSpPr/>
              <p:nvPr/>
            </p:nvSpPr>
            <p:spPr>
              <a:xfrm>
                <a:off x="7472109" y="1294230"/>
                <a:ext cx="800776" cy="729199"/>
              </a:xfrm>
              <a:prstGeom prst="rect">
                <a:avLst/>
              </a:prstGeom>
              <a:grpFill/>
              <a:ln w="190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B3CEF459-F0E1-4E3E-9624-A53BBCFA7CEC}"/>
                  </a:ext>
                </a:extLst>
              </p:cNvPr>
              <p:cNvSpPr/>
              <p:nvPr/>
            </p:nvSpPr>
            <p:spPr>
              <a:xfrm>
                <a:off x="7543014" y="1249838"/>
                <a:ext cx="652221" cy="701986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7CC2123-B92E-4B96-A721-175CED2FA3FC}"/>
                </a:ext>
              </a:extLst>
            </p:cNvPr>
            <p:cNvCxnSpPr/>
            <p:nvPr/>
          </p:nvCxnSpPr>
          <p:spPr>
            <a:xfrm>
              <a:off x="7592206" y="1854388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E343DF6-3448-47C8-B90B-33A751E64736}"/>
                </a:ext>
              </a:extLst>
            </p:cNvPr>
            <p:cNvCxnSpPr/>
            <p:nvPr/>
          </p:nvCxnSpPr>
          <p:spPr>
            <a:xfrm>
              <a:off x="7592206" y="1734610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A874C1E-4367-448C-A246-201898360D66}"/>
                </a:ext>
              </a:extLst>
            </p:cNvPr>
            <p:cNvCxnSpPr/>
            <p:nvPr/>
          </p:nvCxnSpPr>
          <p:spPr>
            <a:xfrm>
              <a:off x="7592206" y="1590103"/>
              <a:ext cx="540000" cy="0"/>
            </a:xfrm>
            <a:prstGeom prst="line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CA0846C8-5CEC-41BC-B83B-C4E7E660B1E7}"/>
              </a:ext>
            </a:extLst>
          </p:cNvPr>
          <p:cNvGrpSpPr/>
          <p:nvPr/>
        </p:nvGrpSpPr>
        <p:grpSpPr>
          <a:xfrm>
            <a:off x="9528572" y="4366434"/>
            <a:ext cx="397797" cy="512366"/>
            <a:chOff x="7472109" y="1225103"/>
            <a:chExt cx="800776" cy="798326"/>
          </a:xfrm>
          <a:solidFill>
            <a:schemeClr val="accent1"/>
          </a:solidFill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8825F6A8-B272-4D51-ACF9-535191B159D3}"/>
                </a:ext>
              </a:extLst>
            </p:cNvPr>
            <p:cNvGrpSpPr/>
            <p:nvPr/>
          </p:nvGrpSpPr>
          <p:grpSpPr>
            <a:xfrm>
              <a:off x="7472109" y="1225103"/>
              <a:ext cx="800776" cy="798326"/>
              <a:chOff x="7472109" y="1225103"/>
              <a:chExt cx="800776" cy="798326"/>
            </a:xfrm>
            <a:grpFill/>
          </p:grpSpPr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8016C1DF-915E-422D-BD41-5088E932659C}"/>
                  </a:ext>
                </a:extLst>
              </p:cNvPr>
              <p:cNvSpPr/>
              <p:nvPr/>
            </p:nvSpPr>
            <p:spPr>
              <a:xfrm>
                <a:off x="7472109" y="1294230"/>
                <a:ext cx="800776" cy="729199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4631839E-F4B4-4000-96FF-62A89E35AD36}"/>
                  </a:ext>
                </a:extLst>
              </p:cNvPr>
              <p:cNvSpPr/>
              <p:nvPr/>
            </p:nvSpPr>
            <p:spPr>
              <a:xfrm>
                <a:off x="7581362" y="1225103"/>
                <a:ext cx="579752" cy="701986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7C03311-46CB-44A6-9179-78F9061332DB}"/>
                </a:ext>
              </a:extLst>
            </p:cNvPr>
            <p:cNvCxnSpPr/>
            <p:nvPr/>
          </p:nvCxnSpPr>
          <p:spPr>
            <a:xfrm>
              <a:off x="7592206" y="1854388"/>
              <a:ext cx="54000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67F0C11-DEDE-46FA-8D05-0AB3EECB8702}"/>
                </a:ext>
              </a:extLst>
            </p:cNvPr>
            <p:cNvCxnSpPr/>
            <p:nvPr/>
          </p:nvCxnSpPr>
          <p:spPr>
            <a:xfrm>
              <a:off x="7592206" y="1734610"/>
              <a:ext cx="54000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0ED7B77-7171-4068-9370-E67C32BC8334}"/>
                </a:ext>
              </a:extLst>
            </p:cNvPr>
            <p:cNvCxnSpPr/>
            <p:nvPr/>
          </p:nvCxnSpPr>
          <p:spPr>
            <a:xfrm>
              <a:off x="7592206" y="1590103"/>
              <a:ext cx="54000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2000A335-C3E0-49BB-B001-1406DCF60C45}"/>
              </a:ext>
            </a:extLst>
          </p:cNvPr>
          <p:cNvCxnSpPr/>
          <p:nvPr/>
        </p:nvCxnSpPr>
        <p:spPr>
          <a:xfrm>
            <a:off x="6940043" y="4514966"/>
            <a:ext cx="268253" cy="0"/>
          </a:xfrm>
          <a:prstGeom prst="line">
            <a:avLst/>
          </a:prstGeom>
          <a:solidFill>
            <a:srgbClr val="00B050"/>
          </a:solidFill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B20916DA-3AF3-4C79-817D-FBFBF6A7EF9D}"/>
              </a:ext>
            </a:extLst>
          </p:cNvPr>
          <p:cNvSpPr txBox="1"/>
          <p:nvPr/>
        </p:nvSpPr>
        <p:spPr>
          <a:xfrm>
            <a:off x="1485393" y="4295014"/>
            <a:ext cx="1981200" cy="27699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200" i="1" dirty="0" err="1"/>
              <a:t>evaluating</a:t>
            </a:r>
            <a:endParaRPr lang="de-DE" sz="1200" i="1">
              <a:cs typeface="Calibri"/>
            </a:endParaRP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34D3A19F-D072-48DC-BBE5-ADA67F6526DF}"/>
              </a:ext>
            </a:extLst>
          </p:cNvPr>
          <p:cNvSpPr txBox="1"/>
          <p:nvPr/>
        </p:nvSpPr>
        <p:spPr>
          <a:xfrm>
            <a:off x="4111042" y="4190598"/>
            <a:ext cx="1981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200" i="1">
                <a:cs typeface="Calibri"/>
              </a:rPr>
              <a:t>System </a:t>
            </a:r>
            <a:r>
              <a:rPr lang="de-DE" sz="1200" i="1" dirty="0" err="1">
                <a:cs typeface="Calibri"/>
              </a:rPr>
              <a:t>calculates</a:t>
            </a:r>
            <a:br>
              <a:rPr lang="en-US" dirty="0"/>
            </a:br>
            <a:r>
              <a:rPr lang="de-DE" sz="1200" i="1">
                <a:cs typeface="Calibri"/>
              </a:rPr>
              <a:t> </a:t>
            </a:r>
            <a:r>
              <a:rPr lang="de-DE" sz="1200" i="1" dirty="0" err="1">
                <a:cs typeface="Calibri"/>
              </a:rPr>
              <a:t>trust</a:t>
            </a:r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47055D90-C242-473C-897D-E63C9D4D5A46}"/>
              </a:ext>
            </a:extLst>
          </p:cNvPr>
          <p:cNvSpPr txBox="1"/>
          <p:nvPr/>
        </p:nvSpPr>
        <p:spPr>
          <a:xfrm>
            <a:off x="6956343" y="4175681"/>
            <a:ext cx="1981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200" i="1" dirty="0">
                <a:cs typeface="Calibri"/>
              </a:rPr>
              <a:t>Updated </a:t>
            </a:r>
            <a:r>
              <a:rPr lang="de-DE" sz="1200" i="1" dirty="0" err="1">
                <a:cs typeface="Calibri"/>
              </a:rPr>
              <a:t>trust</a:t>
            </a:r>
            <a:r>
              <a:rPr lang="de-DE" sz="1200" i="1" dirty="0">
                <a:cs typeface="Calibri"/>
              </a:rPr>
              <a:t> </a:t>
            </a:r>
            <a:r>
              <a:rPr lang="de-DE" sz="1200" i="1" dirty="0" err="1">
                <a:cs typeface="Calibri"/>
              </a:rPr>
              <a:t>triggers</a:t>
            </a:r>
            <a:br>
              <a:rPr lang="en-US" dirty="0">
                <a:latin typeface="+mn-ea"/>
                <a:cs typeface="+mn-ea"/>
              </a:rPr>
            </a:br>
            <a:r>
              <a:rPr lang="de-DE" sz="1200" i="1" dirty="0" err="1">
                <a:cs typeface="Calibri"/>
              </a:rPr>
              <a:t>eval</a:t>
            </a:r>
            <a:r>
              <a:rPr lang="de-DE" sz="1200" i="1" dirty="0">
                <a:cs typeface="Calibri"/>
              </a:rPr>
              <a:t> </a:t>
            </a:r>
            <a:r>
              <a:rPr lang="de-DE" sz="1200" i="1" dirty="0" err="1">
                <a:cs typeface="Calibri"/>
              </a:rPr>
              <a:t>token</a:t>
            </a:r>
            <a:r>
              <a:rPr lang="de-DE" sz="1200" i="1" dirty="0">
                <a:cs typeface="Calibri"/>
              </a:rPr>
              <a:t> </a:t>
            </a:r>
            <a:r>
              <a:rPr lang="de-DE" sz="1200" i="1" dirty="0" err="1">
                <a:cs typeface="Calibri"/>
              </a:rPr>
              <a:t>scatter</a:t>
            </a:r>
            <a:endParaRPr lang="de-DE" dirty="0" err="1"/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B8FD7E0F-CA6C-4287-99D9-0B1314E0031E}"/>
              </a:ext>
            </a:extLst>
          </p:cNvPr>
          <p:cNvCxnSpPr/>
          <p:nvPr/>
        </p:nvCxnSpPr>
        <p:spPr>
          <a:xfrm>
            <a:off x="9588233" y="4482432"/>
            <a:ext cx="268253" cy="0"/>
          </a:xfrm>
          <a:prstGeom prst="line">
            <a:avLst/>
          </a:prstGeom>
          <a:solidFill>
            <a:schemeClr val="accent1"/>
          </a:solidFill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E76F41C-4025-48CD-9566-3895C1E9D08F}"/>
              </a:ext>
            </a:extLst>
          </p:cNvPr>
          <p:cNvCxnSpPr/>
          <p:nvPr/>
        </p:nvCxnSpPr>
        <p:spPr>
          <a:xfrm>
            <a:off x="10080344" y="4492152"/>
            <a:ext cx="268253" cy="0"/>
          </a:xfrm>
          <a:prstGeom prst="line">
            <a:avLst/>
          </a:prstGeom>
          <a:solidFill>
            <a:srgbClr val="00B050"/>
          </a:solidFill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Gerade Verbindung mit Pfeil 120">
            <a:extLst>
              <a:ext uri="{FF2B5EF4-FFF2-40B4-BE49-F238E27FC236}">
                <a16:creationId xmlns:a16="http://schemas.microsoft.com/office/drawing/2014/main" id="{3BDC39A0-5DFF-4E3E-AAC4-DE6480D2D012}"/>
              </a:ext>
            </a:extLst>
          </p:cNvPr>
          <p:cNvCxnSpPr>
            <a:cxnSpLocks/>
          </p:cNvCxnSpPr>
          <p:nvPr/>
        </p:nvCxnSpPr>
        <p:spPr>
          <a:xfrm flipV="1">
            <a:off x="10818813" y="4674216"/>
            <a:ext cx="522291" cy="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feld 121">
            <a:extLst>
              <a:ext uri="{FF2B5EF4-FFF2-40B4-BE49-F238E27FC236}">
                <a16:creationId xmlns:a16="http://schemas.microsoft.com/office/drawing/2014/main" id="{69DFE5A3-CC0D-4900-9971-2ABF0A212E12}"/>
              </a:ext>
            </a:extLst>
          </p:cNvPr>
          <p:cNvSpPr txBox="1"/>
          <p:nvPr/>
        </p:nvSpPr>
        <p:spPr>
          <a:xfrm>
            <a:off x="10085391" y="4207490"/>
            <a:ext cx="1981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200" i="1" dirty="0">
                <a:cs typeface="Calibri"/>
              </a:rPr>
              <a:t>Start </a:t>
            </a:r>
            <a:r>
              <a:rPr lang="de-DE" sz="1200" i="1" dirty="0" err="1">
                <a:cs typeface="Calibri"/>
              </a:rPr>
              <a:t>of</a:t>
            </a:r>
            <a:r>
              <a:rPr lang="de-DE" sz="1200" i="1" dirty="0">
                <a:cs typeface="Calibri"/>
              </a:rPr>
              <a:t> </a:t>
            </a:r>
            <a:r>
              <a:rPr lang="de-DE" sz="1200" i="1" dirty="0" err="1">
                <a:cs typeface="Calibri"/>
              </a:rPr>
              <a:t>next</a:t>
            </a:r>
            <a:br>
              <a:rPr lang="en-US" dirty="0">
                <a:latin typeface="+mn-ea"/>
                <a:cs typeface="+mn-ea"/>
              </a:rPr>
            </a:br>
            <a:r>
              <a:rPr lang="de-DE" sz="1200" i="1" dirty="0" err="1">
                <a:cs typeface="Calibri"/>
              </a:rPr>
              <a:t>round</a:t>
            </a:r>
          </a:p>
        </p:txBody>
      </p:sp>
      <p:sp>
        <p:nvSpPr>
          <p:cNvPr id="93" name="Title 3">
            <a:extLst>
              <a:ext uri="{FF2B5EF4-FFF2-40B4-BE49-F238E27FC236}">
                <a16:creationId xmlns:a16="http://schemas.microsoft.com/office/drawing/2014/main" id="{CF650416-35E8-4510-B44E-65FDFE88D8F6}"/>
              </a:ext>
            </a:extLst>
          </p:cNvPr>
          <p:cNvSpPr txBox="1">
            <a:spLocks/>
          </p:cNvSpPr>
          <p:nvPr/>
        </p:nvSpPr>
        <p:spPr>
          <a:xfrm>
            <a:off x="331187" y="270891"/>
            <a:ext cx="11336931" cy="62633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dirty="0">
                <a:solidFill>
                  <a:srgbClr val="0099CC"/>
                </a:solidFill>
                <a:ea typeface="Gotham Medium Regular" charset="0"/>
                <a:cs typeface="Calibri Light"/>
              </a:rPr>
              <a:t>Gain critical mass with efficient mechanism and easy onboarding</a:t>
            </a:r>
            <a:endParaRPr lang="en-US" sz="2800" dirty="0">
              <a:solidFill>
                <a:srgbClr val="0099CC"/>
              </a:solidFill>
              <a:latin typeface="+mn-lt"/>
              <a:ea typeface="Gotham Medium Regular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8352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</Words>
  <Application>Microsoft Office PowerPoint</Application>
  <PresentationFormat>Widescreen</PresentationFormat>
  <Paragraphs>57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Gotham Medium Regular</vt:lpstr>
      <vt:lpstr>Lucida Handwriting</vt:lpstr>
      <vt:lpstr>Office Theme</vt:lpstr>
      <vt:lpstr>2_Office Theme</vt:lpstr>
      <vt:lpstr>1_Office Theme</vt:lpstr>
      <vt:lpstr>PowerPoint Presentation</vt:lpstr>
      <vt:lpstr>chainge to a community consensus search engine 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Thanks to the BIOTS 2018 partners, sponsors, affiliates,  and friends!</dc:title>
  <dc:creator>Microsoft Office User</dc:creator>
  <cp:lastModifiedBy>Sandra Lozano</cp:lastModifiedBy>
  <cp:revision>51</cp:revision>
  <cp:lastPrinted>2018-02-15T18:21:54Z</cp:lastPrinted>
  <dcterms:created xsi:type="dcterms:W3CDTF">2018-02-07T14:29:00Z</dcterms:created>
  <dcterms:modified xsi:type="dcterms:W3CDTF">2018-02-15T20:12:41Z</dcterms:modified>
</cp:coreProperties>
</file>

<file path=docProps/thumbnail.jpeg>
</file>